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 id="2147483706" r:id="rId2"/>
    <p:sldMasterId id="2147483718" r:id="rId3"/>
    <p:sldMasterId id="2147483730" r:id="rId4"/>
  </p:sldMasterIdLst>
  <p:notesMasterIdLst>
    <p:notesMasterId r:id="rId100"/>
  </p:notesMasterIdLst>
  <p:sldIdLst>
    <p:sldId id="281" r:id="rId5"/>
    <p:sldId id="256" r:id="rId6"/>
    <p:sldId id="261" r:id="rId7"/>
    <p:sldId id="630" r:id="rId8"/>
    <p:sldId id="523" r:id="rId9"/>
    <p:sldId id="500" r:id="rId10"/>
    <p:sldId id="568" r:id="rId11"/>
    <p:sldId id="569" r:id="rId12"/>
    <p:sldId id="570" r:id="rId13"/>
    <p:sldId id="571" r:id="rId14"/>
    <p:sldId id="572" r:id="rId15"/>
    <p:sldId id="573" r:id="rId16"/>
    <p:sldId id="574" r:id="rId17"/>
    <p:sldId id="575" r:id="rId18"/>
    <p:sldId id="576" r:id="rId19"/>
    <p:sldId id="577" r:id="rId20"/>
    <p:sldId id="578" r:id="rId21"/>
    <p:sldId id="579" r:id="rId22"/>
    <p:sldId id="581" r:id="rId23"/>
    <p:sldId id="580" r:id="rId24"/>
    <p:sldId id="582" r:id="rId25"/>
    <p:sldId id="583" r:id="rId26"/>
    <p:sldId id="584" r:id="rId27"/>
    <p:sldId id="585" r:id="rId28"/>
    <p:sldId id="586" r:id="rId29"/>
    <p:sldId id="587" r:id="rId30"/>
    <p:sldId id="589" r:id="rId31"/>
    <p:sldId id="588" r:id="rId32"/>
    <p:sldId id="590" r:id="rId33"/>
    <p:sldId id="591" r:id="rId34"/>
    <p:sldId id="592" r:id="rId35"/>
    <p:sldId id="593" r:id="rId36"/>
    <p:sldId id="594" r:id="rId37"/>
    <p:sldId id="603" r:id="rId38"/>
    <p:sldId id="567" r:id="rId39"/>
    <p:sldId id="595" r:id="rId40"/>
    <p:sldId id="596" r:id="rId41"/>
    <p:sldId id="597" r:id="rId42"/>
    <p:sldId id="598" r:id="rId43"/>
    <p:sldId id="599" r:id="rId44"/>
    <p:sldId id="600" r:id="rId45"/>
    <p:sldId id="601" r:id="rId46"/>
    <p:sldId id="602" r:id="rId47"/>
    <p:sldId id="604" r:id="rId48"/>
    <p:sldId id="605" r:id="rId49"/>
    <p:sldId id="606" r:id="rId50"/>
    <p:sldId id="607" r:id="rId51"/>
    <p:sldId id="608" r:id="rId52"/>
    <p:sldId id="609" r:id="rId53"/>
    <p:sldId id="610" r:id="rId54"/>
    <p:sldId id="611" r:id="rId55"/>
    <p:sldId id="612" r:id="rId56"/>
    <p:sldId id="613" r:id="rId57"/>
    <p:sldId id="614" r:id="rId58"/>
    <p:sldId id="615" r:id="rId59"/>
    <p:sldId id="554" r:id="rId60"/>
    <p:sldId id="616" r:id="rId61"/>
    <p:sldId id="617" r:id="rId62"/>
    <p:sldId id="257" r:id="rId63"/>
    <p:sldId id="265" r:id="rId64"/>
    <p:sldId id="266" r:id="rId65"/>
    <p:sldId id="267" r:id="rId66"/>
    <p:sldId id="268" r:id="rId67"/>
    <p:sldId id="271" r:id="rId68"/>
    <p:sldId id="272" r:id="rId69"/>
    <p:sldId id="258" r:id="rId70"/>
    <p:sldId id="259" r:id="rId71"/>
    <p:sldId id="260" r:id="rId72"/>
    <p:sldId id="627" r:id="rId73"/>
    <p:sldId id="262" r:id="rId74"/>
    <p:sldId id="263" r:id="rId75"/>
    <p:sldId id="264" r:id="rId76"/>
    <p:sldId id="628" r:id="rId77"/>
    <p:sldId id="629" r:id="rId78"/>
    <p:sldId id="632" r:id="rId79"/>
    <p:sldId id="631" r:id="rId80"/>
    <p:sldId id="620" r:id="rId81"/>
    <p:sldId id="633" r:id="rId82"/>
    <p:sldId id="634" r:id="rId83"/>
    <p:sldId id="635" r:id="rId84"/>
    <p:sldId id="636" r:id="rId85"/>
    <p:sldId id="637" r:id="rId86"/>
    <p:sldId id="464" r:id="rId87"/>
    <p:sldId id="638" r:id="rId88"/>
    <p:sldId id="639" r:id="rId89"/>
    <p:sldId id="640" r:id="rId90"/>
    <p:sldId id="641" r:id="rId91"/>
    <p:sldId id="642" r:id="rId92"/>
    <p:sldId id="643" r:id="rId93"/>
    <p:sldId id="644" r:id="rId94"/>
    <p:sldId id="645" r:id="rId95"/>
    <p:sldId id="646" r:id="rId96"/>
    <p:sldId id="647" r:id="rId97"/>
    <p:sldId id="648" r:id="rId98"/>
    <p:sldId id="482" r:id="rId9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40C0"/>
    <a:srgbClr val="7B245B"/>
    <a:srgbClr val="64276C"/>
    <a:srgbClr val="5D5654"/>
    <a:srgbClr val="373736"/>
    <a:srgbClr val="605033"/>
    <a:srgbClr val="85DFFF"/>
    <a:srgbClr val="007CA8"/>
    <a:srgbClr val="669A7C"/>
    <a:srgbClr val="77A6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2996" autoAdjust="0"/>
  </p:normalViewPr>
  <p:slideViewPr>
    <p:cSldViewPr snapToGrid="0">
      <p:cViewPr varScale="1">
        <p:scale>
          <a:sx n="111" d="100"/>
          <a:sy n="111" d="100"/>
        </p:scale>
        <p:origin x="55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55EA4C-C730-45EE-962B-B75D339BE598}" type="datetimeFigureOut">
              <a:rPr lang="en-US" smtClean="0"/>
              <a:t>1/31/2024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6EEA2C-B15A-41FB-8CEE-35D5B1FD1192}" type="slidenum">
              <a:rPr lang="en-US" smtClean="0"/>
              <a:t>‹#›</a:t>
            </a:fld>
            <a:endParaRPr lang="en-US"/>
          </a:p>
        </p:txBody>
      </p:sp>
    </p:spTree>
    <p:extLst>
      <p:ext uri="{BB962C8B-B14F-4D97-AF65-F5344CB8AC3E}">
        <p14:creationId xmlns:p14="http://schemas.microsoft.com/office/powerpoint/2010/main" val="1485113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9E20D47-8950-4345-B591-B1A084BE3FF9}" type="datetimeFigureOut">
              <a:rPr lang="en-US" smtClean="0"/>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98B1B4-76D7-4D05-B4C3-FF1900C6786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7709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E20D47-8950-4345-B591-B1A084BE3FF9}" type="datetimeFigureOut">
              <a:rPr lang="en-US" smtClean="0"/>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1084022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E20D47-8950-4345-B591-B1A084BE3FF9}" type="datetimeFigureOut">
              <a:rPr lang="en-US" smtClean="0"/>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28289825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E23A7-5E52-E893-9AD3-007967CE6C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24AE066-0F4D-C32A-DE7A-00A13AA0E5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2BAE78-6DAE-8C3F-F4DD-F42469DB896D}"/>
              </a:ext>
            </a:extLst>
          </p:cNvPr>
          <p:cNvSpPr>
            <a:spLocks noGrp="1"/>
          </p:cNvSpPr>
          <p:nvPr>
            <p:ph type="dt" sz="half" idx="10"/>
          </p:nvPr>
        </p:nvSpPr>
        <p:spPr/>
        <p:txBody>
          <a:bodyPr/>
          <a:lstStyle/>
          <a:p>
            <a:fld id="{046B987B-B086-4975-AF98-81806256813A}" type="datetimeFigureOut">
              <a:rPr lang="en-US" smtClean="0"/>
              <a:t>1/31/2024</a:t>
            </a:fld>
            <a:endParaRPr lang="en-US"/>
          </a:p>
        </p:txBody>
      </p:sp>
      <p:sp>
        <p:nvSpPr>
          <p:cNvPr id="5" name="Footer Placeholder 4">
            <a:extLst>
              <a:ext uri="{FF2B5EF4-FFF2-40B4-BE49-F238E27FC236}">
                <a16:creationId xmlns:a16="http://schemas.microsoft.com/office/drawing/2014/main" id="{BA7B768A-87F5-9902-D828-40DD456E52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45DE3C-318A-3BC7-254C-FCA2B78E7DF2}"/>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73727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7DD0E-0804-9FD4-64BB-A471628F53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F888F4-086E-1F7A-9447-574541E43D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BA841F-8BAA-E4CC-61CF-386CBFC53F0A}"/>
              </a:ext>
            </a:extLst>
          </p:cNvPr>
          <p:cNvSpPr>
            <a:spLocks noGrp="1"/>
          </p:cNvSpPr>
          <p:nvPr>
            <p:ph type="dt" sz="half" idx="10"/>
          </p:nvPr>
        </p:nvSpPr>
        <p:spPr/>
        <p:txBody>
          <a:bodyPr/>
          <a:lstStyle/>
          <a:p>
            <a:fld id="{046B987B-B086-4975-AF98-81806256813A}" type="datetimeFigureOut">
              <a:rPr lang="en-US" smtClean="0"/>
              <a:t>1/31/2024</a:t>
            </a:fld>
            <a:endParaRPr lang="en-US"/>
          </a:p>
        </p:txBody>
      </p:sp>
      <p:sp>
        <p:nvSpPr>
          <p:cNvPr id="5" name="Footer Placeholder 4">
            <a:extLst>
              <a:ext uri="{FF2B5EF4-FFF2-40B4-BE49-F238E27FC236}">
                <a16:creationId xmlns:a16="http://schemas.microsoft.com/office/drawing/2014/main" id="{96E23E26-C62D-F308-57E6-6945F61FA3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CE66B8-D2B0-1A88-2802-9CC5AAF932B7}"/>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34095044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013C0-D328-BDBC-D0BE-8C6B1BEA54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2E93D3-E307-613D-FA86-6F1D9423CC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9AB59E-20D8-3B42-4723-9D5AE1B81BA4}"/>
              </a:ext>
            </a:extLst>
          </p:cNvPr>
          <p:cNvSpPr>
            <a:spLocks noGrp="1"/>
          </p:cNvSpPr>
          <p:nvPr>
            <p:ph type="dt" sz="half" idx="10"/>
          </p:nvPr>
        </p:nvSpPr>
        <p:spPr/>
        <p:txBody>
          <a:bodyPr/>
          <a:lstStyle/>
          <a:p>
            <a:fld id="{046B987B-B086-4975-AF98-81806256813A}" type="datetimeFigureOut">
              <a:rPr lang="en-US" smtClean="0"/>
              <a:t>1/31/2024</a:t>
            </a:fld>
            <a:endParaRPr lang="en-US"/>
          </a:p>
        </p:txBody>
      </p:sp>
      <p:sp>
        <p:nvSpPr>
          <p:cNvPr id="5" name="Footer Placeholder 4">
            <a:extLst>
              <a:ext uri="{FF2B5EF4-FFF2-40B4-BE49-F238E27FC236}">
                <a16:creationId xmlns:a16="http://schemas.microsoft.com/office/drawing/2014/main" id="{F8B0B663-D459-D404-0EF1-3A862CC5DD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9FE9BD-0E65-4510-730A-7E8C28214F98}"/>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29308367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94A6C-44A6-C47D-112D-105AFBF879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D30CA6-DAEA-7E9D-2DC7-10A2355893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044ED9-BDDE-C4B1-1D0E-B5485B3C68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1E4F36-0B64-5740-13CE-687A291B5675}"/>
              </a:ext>
            </a:extLst>
          </p:cNvPr>
          <p:cNvSpPr>
            <a:spLocks noGrp="1"/>
          </p:cNvSpPr>
          <p:nvPr>
            <p:ph type="dt" sz="half" idx="10"/>
          </p:nvPr>
        </p:nvSpPr>
        <p:spPr/>
        <p:txBody>
          <a:bodyPr/>
          <a:lstStyle/>
          <a:p>
            <a:fld id="{046B987B-B086-4975-AF98-81806256813A}" type="datetimeFigureOut">
              <a:rPr lang="en-US" smtClean="0"/>
              <a:t>1/31/2024</a:t>
            </a:fld>
            <a:endParaRPr lang="en-US"/>
          </a:p>
        </p:txBody>
      </p:sp>
      <p:sp>
        <p:nvSpPr>
          <p:cNvPr id="6" name="Footer Placeholder 5">
            <a:extLst>
              <a:ext uri="{FF2B5EF4-FFF2-40B4-BE49-F238E27FC236}">
                <a16:creationId xmlns:a16="http://schemas.microsoft.com/office/drawing/2014/main" id="{1B216E6E-998E-0896-C085-40A3D43137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B2E42C-CB7C-EB1C-A48B-6A6CA310D5E9}"/>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32699388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A38AC-9EF4-BAA0-C998-F76667FCEE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F4BE6D-1A64-5EB9-8E9B-5421A4464E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12CC98-D8A1-1284-9EC4-D34989872C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0DC796-8760-51A4-69CA-EB1A07A3D9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0ABC62-37C7-21B6-3F2B-9251944032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DC6E4A8-84B6-6A6D-88D6-122D56676F8E}"/>
              </a:ext>
            </a:extLst>
          </p:cNvPr>
          <p:cNvSpPr>
            <a:spLocks noGrp="1"/>
          </p:cNvSpPr>
          <p:nvPr>
            <p:ph type="dt" sz="half" idx="10"/>
          </p:nvPr>
        </p:nvSpPr>
        <p:spPr/>
        <p:txBody>
          <a:bodyPr/>
          <a:lstStyle/>
          <a:p>
            <a:fld id="{046B987B-B086-4975-AF98-81806256813A}" type="datetimeFigureOut">
              <a:rPr lang="en-US" smtClean="0"/>
              <a:t>1/31/2024</a:t>
            </a:fld>
            <a:endParaRPr lang="en-US"/>
          </a:p>
        </p:txBody>
      </p:sp>
      <p:sp>
        <p:nvSpPr>
          <p:cNvPr id="8" name="Footer Placeholder 7">
            <a:extLst>
              <a:ext uri="{FF2B5EF4-FFF2-40B4-BE49-F238E27FC236}">
                <a16:creationId xmlns:a16="http://schemas.microsoft.com/office/drawing/2014/main" id="{29419DB9-7C62-638F-C56F-99C71F024B7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69AB2F1-2599-C0A4-CE09-800614A414C6}"/>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2216594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08E8-5D7C-0A56-37D2-1DB7C97C9D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7991CC-1AA2-0733-B149-A6C10CBB5FF4}"/>
              </a:ext>
            </a:extLst>
          </p:cNvPr>
          <p:cNvSpPr>
            <a:spLocks noGrp="1"/>
          </p:cNvSpPr>
          <p:nvPr>
            <p:ph type="dt" sz="half" idx="10"/>
          </p:nvPr>
        </p:nvSpPr>
        <p:spPr/>
        <p:txBody>
          <a:bodyPr/>
          <a:lstStyle/>
          <a:p>
            <a:fld id="{046B987B-B086-4975-AF98-81806256813A}" type="datetimeFigureOut">
              <a:rPr lang="en-US" smtClean="0"/>
              <a:t>1/31/2024</a:t>
            </a:fld>
            <a:endParaRPr lang="en-US"/>
          </a:p>
        </p:txBody>
      </p:sp>
      <p:sp>
        <p:nvSpPr>
          <p:cNvPr id="4" name="Footer Placeholder 3">
            <a:extLst>
              <a:ext uri="{FF2B5EF4-FFF2-40B4-BE49-F238E27FC236}">
                <a16:creationId xmlns:a16="http://schemas.microsoft.com/office/drawing/2014/main" id="{1D908F6E-B844-9300-7370-71A5EB2475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E99F77-364A-5417-0A8E-4B74CDAC93BB}"/>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2792970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7715D-249E-0242-B2C7-979C73A61840}"/>
              </a:ext>
            </a:extLst>
          </p:cNvPr>
          <p:cNvSpPr>
            <a:spLocks noGrp="1"/>
          </p:cNvSpPr>
          <p:nvPr>
            <p:ph type="dt" sz="half" idx="10"/>
          </p:nvPr>
        </p:nvSpPr>
        <p:spPr/>
        <p:txBody>
          <a:bodyPr/>
          <a:lstStyle/>
          <a:p>
            <a:fld id="{046B987B-B086-4975-AF98-81806256813A}" type="datetimeFigureOut">
              <a:rPr lang="en-US" smtClean="0"/>
              <a:t>1/31/2024</a:t>
            </a:fld>
            <a:endParaRPr lang="en-US"/>
          </a:p>
        </p:txBody>
      </p:sp>
      <p:sp>
        <p:nvSpPr>
          <p:cNvPr id="3" name="Footer Placeholder 2">
            <a:extLst>
              <a:ext uri="{FF2B5EF4-FFF2-40B4-BE49-F238E27FC236}">
                <a16:creationId xmlns:a16="http://schemas.microsoft.com/office/drawing/2014/main" id="{8183CB45-88BE-BFD3-F73A-A6384BC231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9BFDA9-274C-E699-A456-9EC91A987695}"/>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33739770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13553-943E-91C2-B8DF-EF05C8EA01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F03DE9-6D66-82D7-1D58-E43ED59360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21F3DE-0BD6-C935-C408-D7C5A5FBAA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802C91-735D-A3D4-97A3-23A791996680}"/>
              </a:ext>
            </a:extLst>
          </p:cNvPr>
          <p:cNvSpPr>
            <a:spLocks noGrp="1"/>
          </p:cNvSpPr>
          <p:nvPr>
            <p:ph type="dt" sz="half" idx="10"/>
          </p:nvPr>
        </p:nvSpPr>
        <p:spPr/>
        <p:txBody>
          <a:bodyPr/>
          <a:lstStyle/>
          <a:p>
            <a:fld id="{046B987B-B086-4975-AF98-81806256813A}" type="datetimeFigureOut">
              <a:rPr lang="en-US" smtClean="0"/>
              <a:t>1/31/2024</a:t>
            </a:fld>
            <a:endParaRPr lang="en-US"/>
          </a:p>
        </p:txBody>
      </p:sp>
      <p:sp>
        <p:nvSpPr>
          <p:cNvPr id="6" name="Footer Placeholder 5">
            <a:extLst>
              <a:ext uri="{FF2B5EF4-FFF2-40B4-BE49-F238E27FC236}">
                <a16:creationId xmlns:a16="http://schemas.microsoft.com/office/drawing/2014/main" id="{541403B3-DF03-2E96-9979-34DE0E94B8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B79285-85CD-A616-C90D-C1D818E88E23}"/>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2303497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E20D47-8950-4345-B591-B1A084BE3FF9}" type="datetimeFigureOut">
              <a:rPr lang="en-US" smtClean="0"/>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15523712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0AB6B-192E-8762-DD31-C16B61614B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678BED-F944-7CA2-4394-F5D505DF4E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7336B88-BC0C-09DB-F288-F833DE2128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F18DF5-747D-B106-3F3F-5860402FEA42}"/>
              </a:ext>
            </a:extLst>
          </p:cNvPr>
          <p:cNvSpPr>
            <a:spLocks noGrp="1"/>
          </p:cNvSpPr>
          <p:nvPr>
            <p:ph type="dt" sz="half" idx="10"/>
          </p:nvPr>
        </p:nvSpPr>
        <p:spPr/>
        <p:txBody>
          <a:bodyPr/>
          <a:lstStyle/>
          <a:p>
            <a:fld id="{046B987B-B086-4975-AF98-81806256813A}" type="datetimeFigureOut">
              <a:rPr lang="en-US" smtClean="0"/>
              <a:t>1/31/2024</a:t>
            </a:fld>
            <a:endParaRPr lang="en-US"/>
          </a:p>
        </p:txBody>
      </p:sp>
      <p:sp>
        <p:nvSpPr>
          <p:cNvPr id="6" name="Footer Placeholder 5">
            <a:extLst>
              <a:ext uri="{FF2B5EF4-FFF2-40B4-BE49-F238E27FC236}">
                <a16:creationId xmlns:a16="http://schemas.microsoft.com/office/drawing/2014/main" id="{340498FA-6A7F-5412-42DC-8FE5A99235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A595D7-7F80-8C96-DC6F-AD2077034BB9}"/>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10907809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C2029-5AF6-E7B8-05CE-535A32CE2F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C04447-11CC-8878-38FB-225C7F9CE2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F6952D-AD2A-4614-30A0-220E3F850912}"/>
              </a:ext>
            </a:extLst>
          </p:cNvPr>
          <p:cNvSpPr>
            <a:spLocks noGrp="1"/>
          </p:cNvSpPr>
          <p:nvPr>
            <p:ph type="dt" sz="half" idx="10"/>
          </p:nvPr>
        </p:nvSpPr>
        <p:spPr/>
        <p:txBody>
          <a:bodyPr/>
          <a:lstStyle/>
          <a:p>
            <a:fld id="{046B987B-B086-4975-AF98-81806256813A}" type="datetimeFigureOut">
              <a:rPr lang="en-US" smtClean="0"/>
              <a:t>1/31/2024</a:t>
            </a:fld>
            <a:endParaRPr lang="en-US"/>
          </a:p>
        </p:txBody>
      </p:sp>
      <p:sp>
        <p:nvSpPr>
          <p:cNvPr id="5" name="Footer Placeholder 4">
            <a:extLst>
              <a:ext uri="{FF2B5EF4-FFF2-40B4-BE49-F238E27FC236}">
                <a16:creationId xmlns:a16="http://schemas.microsoft.com/office/drawing/2014/main" id="{7C8F8AF2-52C3-ADCC-F369-4686C286A9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BC7FF2-ED62-525A-FED4-9EFB414E0E28}"/>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18805301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8430B7-3E89-6158-B7B2-3E98FA642D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A81D7D-F839-3829-C7C1-2066A69C55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6EB372-102F-3CF9-E542-3954EADBF55A}"/>
              </a:ext>
            </a:extLst>
          </p:cNvPr>
          <p:cNvSpPr>
            <a:spLocks noGrp="1"/>
          </p:cNvSpPr>
          <p:nvPr>
            <p:ph type="dt" sz="half" idx="10"/>
          </p:nvPr>
        </p:nvSpPr>
        <p:spPr/>
        <p:txBody>
          <a:bodyPr/>
          <a:lstStyle/>
          <a:p>
            <a:fld id="{046B987B-B086-4975-AF98-81806256813A}" type="datetimeFigureOut">
              <a:rPr lang="en-US" smtClean="0"/>
              <a:t>1/31/2024</a:t>
            </a:fld>
            <a:endParaRPr lang="en-US"/>
          </a:p>
        </p:txBody>
      </p:sp>
      <p:sp>
        <p:nvSpPr>
          <p:cNvPr id="5" name="Footer Placeholder 4">
            <a:extLst>
              <a:ext uri="{FF2B5EF4-FFF2-40B4-BE49-F238E27FC236}">
                <a16:creationId xmlns:a16="http://schemas.microsoft.com/office/drawing/2014/main" id="{3C149298-1BDF-B168-D1B8-1567EE0420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6B091F-075B-53FB-C208-941FB98F0D2A}"/>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2671267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E23A7-5E52-E893-9AD3-007967CE6C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24AE066-0F4D-C32A-DE7A-00A13AA0E5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2BAE78-6DAE-8C3F-F4DD-F42469DB896D}"/>
              </a:ext>
            </a:extLst>
          </p:cNvPr>
          <p:cNvSpPr>
            <a:spLocks noGrp="1"/>
          </p:cNvSpPr>
          <p:nvPr>
            <p:ph type="dt" sz="half" idx="10"/>
          </p:nvPr>
        </p:nvSpPr>
        <p:spPr/>
        <p:txBody>
          <a:bodyPr/>
          <a:lstStyle/>
          <a:p>
            <a:fld id="{046B987B-B086-4975-AF98-81806256813A}" type="datetimeFigureOut">
              <a:rPr lang="en-US" smtClean="0"/>
              <a:t>1/31/2024</a:t>
            </a:fld>
            <a:endParaRPr lang="en-US"/>
          </a:p>
        </p:txBody>
      </p:sp>
      <p:sp>
        <p:nvSpPr>
          <p:cNvPr id="5" name="Footer Placeholder 4">
            <a:extLst>
              <a:ext uri="{FF2B5EF4-FFF2-40B4-BE49-F238E27FC236}">
                <a16:creationId xmlns:a16="http://schemas.microsoft.com/office/drawing/2014/main" id="{BA7B768A-87F5-9902-D828-40DD456E52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45DE3C-318A-3BC7-254C-FCA2B78E7DF2}"/>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28248943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7DD0E-0804-9FD4-64BB-A471628F53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F888F4-086E-1F7A-9447-574541E43D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BA841F-8BAA-E4CC-61CF-386CBFC53F0A}"/>
              </a:ext>
            </a:extLst>
          </p:cNvPr>
          <p:cNvSpPr>
            <a:spLocks noGrp="1"/>
          </p:cNvSpPr>
          <p:nvPr>
            <p:ph type="dt" sz="half" idx="10"/>
          </p:nvPr>
        </p:nvSpPr>
        <p:spPr/>
        <p:txBody>
          <a:bodyPr/>
          <a:lstStyle/>
          <a:p>
            <a:fld id="{046B987B-B086-4975-AF98-81806256813A}" type="datetimeFigureOut">
              <a:rPr lang="en-US" smtClean="0"/>
              <a:t>1/31/2024</a:t>
            </a:fld>
            <a:endParaRPr lang="en-US"/>
          </a:p>
        </p:txBody>
      </p:sp>
      <p:sp>
        <p:nvSpPr>
          <p:cNvPr id="5" name="Footer Placeholder 4">
            <a:extLst>
              <a:ext uri="{FF2B5EF4-FFF2-40B4-BE49-F238E27FC236}">
                <a16:creationId xmlns:a16="http://schemas.microsoft.com/office/drawing/2014/main" id="{96E23E26-C62D-F308-57E6-6945F61FA3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CE66B8-D2B0-1A88-2802-9CC5AAF932B7}"/>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35731114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013C0-D328-BDBC-D0BE-8C6B1BEA54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2E93D3-E307-613D-FA86-6F1D9423CC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9AB59E-20D8-3B42-4723-9D5AE1B81BA4}"/>
              </a:ext>
            </a:extLst>
          </p:cNvPr>
          <p:cNvSpPr>
            <a:spLocks noGrp="1"/>
          </p:cNvSpPr>
          <p:nvPr>
            <p:ph type="dt" sz="half" idx="10"/>
          </p:nvPr>
        </p:nvSpPr>
        <p:spPr/>
        <p:txBody>
          <a:bodyPr/>
          <a:lstStyle/>
          <a:p>
            <a:fld id="{046B987B-B086-4975-AF98-81806256813A}" type="datetimeFigureOut">
              <a:rPr lang="en-US" smtClean="0"/>
              <a:t>1/31/2024</a:t>
            </a:fld>
            <a:endParaRPr lang="en-US"/>
          </a:p>
        </p:txBody>
      </p:sp>
      <p:sp>
        <p:nvSpPr>
          <p:cNvPr id="5" name="Footer Placeholder 4">
            <a:extLst>
              <a:ext uri="{FF2B5EF4-FFF2-40B4-BE49-F238E27FC236}">
                <a16:creationId xmlns:a16="http://schemas.microsoft.com/office/drawing/2014/main" id="{F8B0B663-D459-D404-0EF1-3A862CC5DD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9FE9BD-0E65-4510-730A-7E8C28214F98}"/>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30659943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94A6C-44A6-C47D-112D-105AFBF879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D30CA6-DAEA-7E9D-2DC7-10A2355893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044ED9-BDDE-C4B1-1D0E-B5485B3C68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1E4F36-0B64-5740-13CE-687A291B5675}"/>
              </a:ext>
            </a:extLst>
          </p:cNvPr>
          <p:cNvSpPr>
            <a:spLocks noGrp="1"/>
          </p:cNvSpPr>
          <p:nvPr>
            <p:ph type="dt" sz="half" idx="10"/>
          </p:nvPr>
        </p:nvSpPr>
        <p:spPr/>
        <p:txBody>
          <a:bodyPr/>
          <a:lstStyle/>
          <a:p>
            <a:fld id="{046B987B-B086-4975-AF98-81806256813A}" type="datetimeFigureOut">
              <a:rPr lang="en-US" smtClean="0"/>
              <a:t>1/31/2024</a:t>
            </a:fld>
            <a:endParaRPr lang="en-US"/>
          </a:p>
        </p:txBody>
      </p:sp>
      <p:sp>
        <p:nvSpPr>
          <p:cNvPr id="6" name="Footer Placeholder 5">
            <a:extLst>
              <a:ext uri="{FF2B5EF4-FFF2-40B4-BE49-F238E27FC236}">
                <a16:creationId xmlns:a16="http://schemas.microsoft.com/office/drawing/2014/main" id="{1B216E6E-998E-0896-C085-40A3D43137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B2E42C-CB7C-EB1C-A48B-6A6CA310D5E9}"/>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14274281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A38AC-9EF4-BAA0-C998-F76667FCEE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F4BE6D-1A64-5EB9-8E9B-5421A4464E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12CC98-D8A1-1284-9EC4-D34989872C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0DC796-8760-51A4-69CA-EB1A07A3D9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0ABC62-37C7-21B6-3F2B-9251944032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DC6E4A8-84B6-6A6D-88D6-122D56676F8E}"/>
              </a:ext>
            </a:extLst>
          </p:cNvPr>
          <p:cNvSpPr>
            <a:spLocks noGrp="1"/>
          </p:cNvSpPr>
          <p:nvPr>
            <p:ph type="dt" sz="half" idx="10"/>
          </p:nvPr>
        </p:nvSpPr>
        <p:spPr/>
        <p:txBody>
          <a:bodyPr/>
          <a:lstStyle/>
          <a:p>
            <a:fld id="{046B987B-B086-4975-AF98-81806256813A}" type="datetimeFigureOut">
              <a:rPr lang="en-US" smtClean="0"/>
              <a:t>1/31/2024</a:t>
            </a:fld>
            <a:endParaRPr lang="en-US"/>
          </a:p>
        </p:txBody>
      </p:sp>
      <p:sp>
        <p:nvSpPr>
          <p:cNvPr id="8" name="Footer Placeholder 7">
            <a:extLst>
              <a:ext uri="{FF2B5EF4-FFF2-40B4-BE49-F238E27FC236}">
                <a16:creationId xmlns:a16="http://schemas.microsoft.com/office/drawing/2014/main" id="{29419DB9-7C62-638F-C56F-99C71F024B7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69AB2F1-2599-C0A4-CE09-800614A414C6}"/>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4942488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08E8-5D7C-0A56-37D2-1DB7C97C9D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7991CC-1AA2-0733-B149-A6C10CBB5FF4}"/>
              </a:ext>
            </a:extLst>
          </p:cNvPr>
          <p:cNvSpPr>
            <a:spLocks noGrp="1"/>
          </p:cNvSpPr>
          <p:nvPr>
            <p:ph type="dt" sz="half" idx="10"/>
          </p:nvPr>
        </p:nvSpPr>
        <p:spPr/>
        <p:txBody>
          <a:bodyPr/>
          <a:lstStyle/>
          <a:p>
            <a:fld id="{046B987B-B086-4975-AF98-81806256813A}" type="datetimeFigureOut">
              <a:rPr lang="en-US" smtClean="0"/>
              <a:t>1/31/2024</a:t>
            </a:fld>
            <a:endParaRPr lang="en-US"/>
          </a:p>
        </p:txBody>
      </p:sp>
      <p:sp>
        <p:nvSpPr>
          <p:cNvPr id="4" name="Footer Placeholder 3">
            <a:extLst>
              <a:ext uri="{FF2B5EF4-FFF2-40B4-BE49-F238E27FC236}">
                <a16:creationId xmlns:a16="http://schemas.microsoft.com/office/drawing/2014/main" id="{1D908F6E-B844-9300-7370-71A5EB2475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E99F77-364A-5417-0A8E-4B74CDAC93BB}"/>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4182377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7715D-249E-0242-B2C7-979C73A61840}"/>
              </a:ext>
            </a:extLst>
          </p:cNvPr>
          <p:cNvSpPr>
            <a:spLocks noGrp="1"/>
          </p:cNvSpPr>
          <p:nvPr>
            <p:ph type="dt" sz="half" idx="10"/>
          </p:nvPr>
        </p:nvSpPr>
        <p:spPr/>
        <p:txBody>
          <a:bodyPr/>
          <a:lstStyle/>
          <a:p>
            <a:fld id="{046B987B-B086-4975-AF98-81806256813A}" type="datetimeFigureOut">
              <a:rPr lang="en-US" smtClean="0"/>
              <a:t>1/31/2024</a:t>
            </a:fld>
            <a:endParaRPr lang="en-US"/>
          </a:p>
        </p:txBody>
      </p:sp>
      <p:sp>
        <p:nvSpPr>
          <p:cNvPr id="3" name="Footer Placeholder 2">
            <a:extLst>
              <a:ext uri="{FF2B5EF4-FFF2-40B4-BE49-F238E27FC236}">
                <a16:creationId xmlns:a16="http://schemas.microsoft.com/office/drawing/2014/main" id="{8183CB45-88BE-BFD3-F73A-A6384BC231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9BFDA9-274C-E699-A456-9EC91A987695}"/>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2198074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E20D47-8950-4345-B591-B1A084BE3FF9}" type="datetimeFigureOut">
              <a:rPr lang="en-US" smtClean="0"/>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98B1B4-76D7-4D05-B4C3-FF1900C6786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81130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13553-943E-91C2-B8DF-EF05C8EA01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F03DE9-6D66-82D7-1D58-E43ED59360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21F3DE-0BD6-C935-C408-D7C5A5FBAA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802C91-735D-A3D4-97A3-23A791996680}"/>
              </a:ext>
            </a:extLst>
          </p:cNvPr>
          <p:cNvSpPr>
            <a:spLocks noGrp="1"/>
          </p:cNvSpPr>
          <p:nvPr>
            <p:ph type="dt" sz="half" idx="10"/>
          </p:nvPr>
        </p:nvSpPr>
        <p:spPr/>
        <p:txBody>
          <a:bodyPr/>
          <a:lstStyle/>
          <a:p>
            <a:fld id="{046B987B-B086-4975-AF98-81806256813A}" type="datetimeFigureOut">
              <a:rPr lang="en-US" smtClean="0"/>
              <a:t>1/31/2024</a:t>
            </a:fld>
            <a:endParaRPr lang="en-US"/>
          </a:p>
        </p:txBody>
      </p:sp>
      <p:sp>
        <p:nvSpPr>
          <p:cNvPr id="6" name="Footer Placeholder 5">
            <a:extLst>
              <a:ext uri="{FF2B5EF4-FFF2-40B4-BE49-F238E27FC236}">
                <a16:creationId xmlns:a16="http://schemas.microsoft.com/office/drawing/2014/main" id="{541403B3-DF03-2E96-9979-34DE0E94B8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B79285-85CD-A616-C90D-C1D818E88E23}"/>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6071164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0AB6B-192E-8762-DD31-C16B61614B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678BED-F944-7CA2-4394-F5D505DF4E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7336B88-BC0C-09DB-F288-F833DE2128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F18DF5-747D-B106-3F3F-5860402FEA42}"/>
              </a:ext>
            </a:extLst>
          </p:cNvPr>
          <p:cNvSpPr>
            <a:spLocks noGrp="1"/>
          </p:cNvSpPr>
          <p:nvPr>
            <p:ph type="dt" sz="half" idx="10"/>
          </p:nvPr>
        </p:nvSpPr>
        <p:spPr/>
        <p:txBody>
          <a:bodyPr/>
          <a:lstStyle/>
          <a:p>
            <a:fld id="{046B987B-B086-4975-AF98-81806256813A}" type="datetimeFigureOut">
              <a:rPr lang="en-US" smtClean="0"/>
              <a:t>1/31/2024</a:t>
            </a:fld>
            <a:endParaRPr lang="en-US"/>
          </a:p>
        </p:txBody>
      </p:sp>
      <p:sp>
        <p:nvSpPr>
          <p:cNvPr id="6" name="Footer Placeholder 5">
            <a:extLst>
              <a:ext uri="{FF2B5EF4-FFF2-40B4-BE49-F238E27FC236}">
                <a16:creationId xmlns:a16="http://schemas.microsoft.com/office/drawing/2014/main" id="{340498FA-6A7F-5412-42DC-8FE5A99235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A595D7-7F80-8C96-DC6F-AD2077034BB9}"/>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607339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C2029-5AF6-E7B8-05CE-535A32CE2F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C04447-11CC-8878-38FB-225C7F9CE2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F6952D-AD2A-4614-30A0-220E3F850912}"/>
              </a:ext>
            </a:extLst>
          </p:cNvPr>
          <p:cNvSpPr>
            <a:spLocks noGrp="1"/>
          </p:cNvSpPr>
          <p:nvPr>
            <p:ph type="dt" sz="half" idx="10"/>
          </p:nvPr>
        </p:nvSpPr>
        <p:spPr/>
        <p:txBody>
          <a:bodyPr/>
          <a:lstStyle/>
          <a:p>
            <a:fld id="{046B987B-B086-4975-AF98-81806256813A}" type="datetimeFigureOut">
              <a:rPr lang="en-US" smtClean="0"/>
              <a:t>1/31/2024</a:t>
            </a:fld>
            <a:endParaRPr lang="en-US"/>
          </a:p>
        </p:txBody>
      </p:sp>
      <p:sp>
        <p:nvSpPr>
          <p:cNvPr id="5" name="Footer Placeholder 4">
            <a:extLst>
              <a:ext uri="{FF2B5EF4-FFF2-40B4-BE49-F238E27FC236}">
                <a16:creationId xmlns:a16="http://schemas.microsoft.com/office/drawing/2014/main" id="{7C8F8AF2-52C3-ADCC-F369-4686C286A9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BC7FF2-ED62-525A-FED4-9EFB414E0E28}"/>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9216645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8430B7-3E89-6158-B7B2-3E98FA642D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A81D7D-F839-3829-C7C1-2066A69C55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6EB372-102F-3CF9-E542-3954EADBF55A}"/>
              </a:ext>
            </a:extLst>
          </p:cNvPr>
          <p:cNvSpPr>
            <a:spLocks noGrp="1"/>
          </p:cNvSpPr>
          <p:nvPr>
            <p:ph type="dt" sz="half" idx="10"/>
          </p:nvPr>
        </p:nvSpPr>
        <p:spPr/>
        <p:txBody>
          <a:bodyPr/>
          <a:lstStyle/>
          <a:p>
            <a:fld id="{046B987B-B086-4975-AF98-81806256813A}" type="datetimeFigureOut">
              <a:rPr lang="en-US" smtClean="0"/>
              <a:t>1/31/2024</a:t>
            </a:fld>
            <a:endParaRPr lang="en-US"/>
          </a:p>
        </p:txBody>
      </p:sp>
      <p:sp>
        <p:nvSpPr>
          <p:cNvPr id="5" name="Footer Placeholder 4">
            <a:extLst>
              <a:ext uri="{FF2B5EF4-FFF2-40B4-BE49-F238E27FC236}">
                <a16:creationId xmlns:a16="http://schemas.microsoft.com/office/drawing/2014/main" id="{3C149298-1BDF-B168-D1B8-1567EE0420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6B091F-075B-53FB-C208-941FB98F0D2A}"/>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8890676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8852-667A-E1E9-D0BA-2C8D9990870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C0B01B5-DB5F-8AE9-ECE2-35C8EC57A0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312DC1-B399-DDF1-91F1-BC44208BF106}"/>
              </a:ext>
            </a:extLst>
          </p:cNvPr>
          <p:cNvSpPr>
            <a:spLocks noGrp="1"/>
          </p:cNvSpPr>
          <p:nvPr>
            <p:ph type="dt" sz="half" idx="10"/>
          </p:nvPr>
        </p:nvSpPr>
        <p:spPr/>
        <p:txBody>
          <a:bodyPr/>
          <a:lstStyle/>
          <a:p>
            <a:fld id="{2C6E8CBD-4C24-4D2C-B938-55F066597EA5}" type="datetimeFigureOut">
              <a:rPr lang="en-US" smtClean="0"/>
              <a:t>1/31/2024</a:t>
            </a:fld>
            <a:endParaRPr lang="en-US"/>
          </a:p>
        </p:txBody>
      </p:sp>
      <p:sp>
        <p:nvSpPr>
          <p:cNvPr id="5" name="Footer Placeholder 4">
            <a:extLst>
              <a:ext uri="{FF2B5EF4-FFF2-40B4-BE49-F238E27FC236}">
                <a16:creationId xmlns:a16="http://schemas.microsoft.com/office/drawing/2014/main" id="{19416A4C-853E-B533-0F4C-7ABFFEAE5E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C1F1A5-9513-F552-4AF5-380F27435D91}"/>
              </a:ext>
            </a:extLst>
          </p:cNvPr>
          <p:cNvSpPr>
            <a:spLocks noGrp="1"/>
          </p:cNvSpPr>
          <p:nvPr>
            <p:ph type="sldNum" sz="quarter" idx="12"/>
          </p:nvPr>
        </p:nvSpPr>
        <p:spPr/>
        <p:txBody>
          <a:bodyPr/>
          <a:lstStyle/>
          <a:p>
            <a:fld id="{3859E3BD-E618-47CF-A140-557337889233}" type="slidenum">
              <a:rPr lang="en-US" smtClean="0"/>
              <a:t>‹#›</a:t>
            </a:fld>
            <a:endParaRPr lang="en-US"/>
          </a:p>
        </p:txBody>
      </p:sp>
    </p:spTree>
    <p:extLst>
      <p:ext uri="{BB962C8B-B14F-4D97-AF65-F5344CB8AC3E}">
        <p14:creationId xmlns:p14="http://schemas.microsoft.com/office/powerpoint/2010/main" val="27180817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FFF8-8F56-91AD-76D0-B201C83AF0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FC8C32-CD67-E07E-4D4B-91F6570682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7DD91B-6A56-8434-72B6-DA4F932896F8}"/>
              </a:ext>
            </a:extLst>
          </p:cNvPr>
          <p:cNvSpPr>
            <a:spLocks noGrp="1"/>
          </p:cNvSpPr>
          <p:nvPr>
            <p:ph type="dt" sz="half" idx="10"/>
          </p:nvPr>
        </p:nvSpPr>
        <p:spPr/>
        <p:txBody>
          <a:bodyPr/>
          <a:lstStyle/>
          <a:p>
            <a:fld id="{2C6E8CBD-4C24-4D2C-B938-55F066597EA5}" type="datetimeFigureOut">
              <a:rPr lang="en-US" smtClean="0"/>
              <a:t>1/31/2024</a:t>
            </a:fld>
            <a:endParaRPr lang="en-US"/>
          </a:p>
        </p:txBody>
      </p:sp>
      <p:sp>
        <p:nvSpPr>
          <p:cNvPr id="5" name="Footer Placeholder 4">
            <a:extLst>
              <a:ext uri="{FF2B5EF4-FFF2-40B4-BE49-F238E27FC236}">
                <a16:creationId xmlns:a16="http://schemas.microsoft.com/office/drawing/2014/main" id="{32CE75FC-9668-5B1B-DE5E-3A99A704E5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73958D-F251-61D2-C6C8-3396D66E7BA3}"/>
              </a:ext>
            </a:extLst>
          </p:cNvPr>
          <p:cNvSpPr>
            <a:spLocks noGrp="1"/>
          </p:cNvSpPr>
          <p:nvPr>
            <p:ph type="sldNum" sz="quarter" idx="12"/>
          </p:nvPr>
        </p:nvSpPr>
        <p:spPr/>
        <p:txBody>
          <a:bodyPr/>
          <a:lstStyle/>
          <a:p>
            <a:fld id="{3859E3BD-E618-47CF-A140-557337889233}" type="slidenum">
              <a:rPr lang="en-US" smtClean="0"/>
              <a:t>‹#›</a:t>
            </a:fld>
            <a:endParaRPr lang="en-US"/>
          </a:p>
        </p:txBody>
      </p:sp>
    </p:spTree>
    <p:extLst>
      <p:ext uri="{BB962C8B-B14F-4D97-AF65-F5344CB8AC3E}">
        <p14:creationId xmlns:p14="http://schemas.microsoft.com/office/powerpoint/2010/main" val="38927821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09EDA-7939-4EFA-1B90-4171427708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7DF0932-7146-4B3A-2061-3366243D2A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DA22AD9-DC18-94CB-A1F8-783DED11AFB6}"/>
              </a:ext>
            </a:extLst>
          </p:cNvPr>
          <p:cNvSpPr>
            <a:spLocks noGrp="1"/>
          </p:cNvSpPr>
          <p:nvPr>
            <p:ph type="dt" sz="half" idx="10"/>
          </p:nvPr>
        </p:nvSpPr>
        <p:spPr/>
        <p:txBody>
          <a:bodyPr/>
          <a:lstStyle/>
          <a:p>
            <a:fld id="{2C6E8CBD-4C24-4D2C-B938-55F066597EA5}" type="datetimeFigureOut">
              <a:rPr lang="en-US" smtClean="0"/>
              <a:t>1/31/2024</a:t>
            </a:fld>
            <a:endParaRPr lang="en-US"/>
          </a:p>
        </p:txBody>
      </p:sp>
      <p:sp>
        <p:nvSpPr>
          <p:cNvPr id="5" name="Footer Placeholder 4">
            <a:extLst>
              <a:ext uri="{FF2B5EF4-FFF2-40B4-BE49-F238E27FC236}">
                <a16:creationId xmlns:a16="http://schemas.microsoft.com/office/drawing/2014/main" id="{6CD1814D-CC19-F4B4-13E6-C85AF9FA9F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083E2-741B-DF13-772A-97FA1B156F4D}"/>
              </a:ext>
            </a:extLst>
          </p:cNvPr>
          <p:cNvSpPr>
            <a:spLocks noGrp="1"/>
          </p:cNvSpPr>
          <p:nvPr>
            <p:ph type="sldNum" sz="quarter" idx="12"/>
          </p:nvPr>
        </p:nvSpPr>
        <p:spPr/>
        <p:txBody>
          <a:bodyPr/>
          <a:lstStyle/>
          <a:p>
            <a:fld id="{3859E3BD-E618-47CF-A140-557337889233}" type="slidenum">
              <a:rPr lang="en-US" smtClean="0"/>
              <a:t>‹#›</a:t>
            </a:fld>
            <a:endParaRPr lang="en-US"/>
          </a:p>
        </p:txBody>
      </p:sp>
    </p:spTree>
    <p:extLst>
      <p:ext uri="{BB962C8B-B14F-4D97-AF65-F5344CB8AC3E}">
        <p14:creationId xmlns:p14="http://schemas.microsoft.com/office/powerpoint/2010/main" val="38519260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D8967-AA9F-271E-A32C-EA47D1536B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CD150D-7B67-AF12-EE84-E4DED450ECB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B56F4D6-40D9-5A9A-B2CE-730C613BBE1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FE6DB3-5F52-26A1-4659-4EB51389D2F6}"/>
              </a:ext>
            </a:extLst>
          </p:cNvPr>
          <p:cNvSpPr>
            <a:spLocks noGrp="1"/>
          </p:cNvSpPr>
          <p:nvPr>
            <p:ph type="dt" sz="half" idx="10"/>
          </p:nvPr>
        </p:nvSpPr>
        <p:spPr/>
        <p:txBody>
          <a:bodyPr/>
          <a:lstStyle/>
          <a:p>
            <a:fld id="{2C6E8CBD-4C24-4D2C-B938-55F066597EA5}" type="datetimeFigureOut">
              <a:rPr lang="en-US" smtClean="0"/>
              <a:t>1/31/2024</a:t>
            </a:fld>
            <a:endParaRPr lang="en-US"/>
          </a:p>
        </p:txBody>
      </p:sp>
      <p:sp>
        <p:nvSpPr>
          <p:cNvPr id="6" name="Footer Placeholder 5">
            <a:extLst>
              <a:ext uri="{FF2B5EF4-FFF2-40B4-BE49-F238E27FC236}">
                <a16:creationId xmlns:a16="http://schemas.microsoft.com/office/drawing/2014/main" id="{18EB3443-6FB9-6E3E-7A1F-7B4EA0B171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C12C8E-E60D-1B48-5D31-B942CA31E378}"/>
              </a:ext>
            </a:extLst>
          </p:cNvPr>
          <p:cNvSpPr>
            <a:spLocks noGrp="1"/>
          </p:cNvSpPr>
          <p:nvPr>
            <p:ph type="sldNum" sz="quarter" idx="12"/>
          </p:nvPr>
        </p:nvSpPr>
        <p:spPr/>
        <p:txBody>
          <a:bodyPr/>
          <a:lstStyle/>
          <a:p>
            <a:fld id="{3859E3BD-E618-47CF-A140-557337889233}" type="slidenum">
              <a:rPr lang="en-US" smtClean="0"/>
              <a:t>‹#›</a:t>
            </a:fld>
            <a:endParaRPr lang="en-US"/>
          </a:p>
        </p:txBody>
      </p:sp>
    </p:spTree>
    <p:extLst>
      <p:ext uri="{BB962C8B-B14F-4D97-AF65-F5344CB8AC3E}">
        <p14:creationId xmlns:p14="http://schemas.microsoft.com/office/powerpoint/2010/main" val="22143051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340B5-83E0-C5AD-DCA6-B3980987272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653ED5-B924-A715-890B-04D64FCB81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19FE950-3BB7-DC6C-16B2-EAC8665C548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2D2CFBE-ECEE-3516-F17B-7CC787FAF4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53CD36-A0D0-4186-C369-60163B9033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1CF76D-8BE4-1829-D4A8-1605C3EE9EA7}"/>
              </a:ext>
            </a:extLst>
          </p:cNvPr>
          <p:cNvSpPr>
            <a:spLocks noGrp="1"/>
          </p:cNvSpPr>
          <p:nvPr>
            <p:ph type="dt" sz="half" idx="10"/>
          </p:nvPr>
        </p:nvSpPr>
        <p:spPr/>
        <p:txBody>
          <a:bodyPr/>
          <a:lstStyle/>
          <a:p>
            <a:fld id="{2C6E8CBD-4C24-4D2C-B938-55F066597EA5}" type="datetimeFigureOut">
              <a:rPr lang="en-US" smtClean="0"/>
              <a:t>1/31/2024</a:t>
            </a:fld>
            <a:endParaRPr lang="en-US"/>
          </a:p>
        </p:txBody>
      </p:sp>
      <p:sp>
        <p:nvSpPr>
          <p:cNvPr id="8" name="Footer Placeholder 7">
            <a:extLst>
              <a:ext uri="{FF2B5EF4-FFF2-40B4-BE49-F238E27FC236}">
                <a16:creationId xmlns:a16="http://schemas.microsoft.com/office/drawing/2014/main" id="{BB6D2626-38A2-51D4-96AA-47485B352B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BAE0AF8-0946-5B38-1E67-7EC90E6D518B}"/>
              </a:ext>
            </a:extLst>
          </p:cNvPr>
          <p:cNvSpPr>
            <a:spLocks noGrp="1"/>
          </p:cNvSpPr>
          <p:nvPr>
            <p:ph type="sldNum" sz="quarter" idx="12"/>
          </p:nvPr>
        </p:nvSpPr>
        <p:spPr/>
        <p:txBody>
          <a:bodyPr/>
          <a:lstStyle/>
          <a:p>
            <a:fld id="{3859E3BD-E618-47CF-A140-557337889233}" type="slidenum">
              <a:rPr lang="en-US" smtClean="0"/>
              <a:t>‹#›</a:t>
            </a:fld>
            <a:endParaRPr lang="en-US"/>
          </a:p>
        </p:txBody>
      </p:sp>
    </p:spTree>
    <p:extLst>
      <p:ext uri="{BB962C8B-B14F-4D97-AF65-F5344CB8AC3E}">
        <p14:creationId xmlns:p14="http://schemas.microsoft.com/office/powerpoint/2010/main" val="329520505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A4AAD-7F1D-ED6F-F730-65D3223B6E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6EE61D-E93F-8551-0045-104EDC589D29}"/>
              </a:ext>
            </a:extLst>
          </p:cNvPr>
          <p:cNvSpPr>
            <a:spLocks noGrp="1"/>
          </p:cNvSpPr>
          <p:nvPr>
            <p:ph type="dt" sz="half" idx="10"/>
          </p:nvPr>
        </p:nvSpPr>
        <p:spPr/>
        <p:txBody>
          <a:bodyPr/>
          <a:lstStyle/>
          <a:p>
            <a:fld id="{2C6E8CBD-4C24-4D2C-B938-55F066597EA5}" type="datetimeFigureOut">
              <a:rPr lang="en-US" smtClean="0"/>
              <a:t>1/31/2024</a:t>
            </a:fld>
            <a:endParaRPr lang="en-US"/>
          </a:p>
        </p:txBody>
      </p:sp>
      <p:sp>
        <p:nvSpPr>
          <p:cNvPr id="4" name="Footer Placeholder 3">
            <a:extLst>
              <a:ext uri="{FF2B5EF4-FFF2-40B4-BE49-F238E27FC236}">
                <a16:creationId xmlns:a16="http://schemas.microsoft.com/office/drawing/2014/main" id="{FD12563E-4287-A6F7-89BB-AFE5BEEFA3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D3C9E7A-C114-4BFC-C63B-5BE371E23660}"/>
              </a:ext>
            </a:extLst>
          </p:cNvPr>
          <p:cNvSpPr>
            <a:spLocks noGrp="1"/>
          </p:cNvSpPr>
          <p:nvPr>
            <p:ph type="sldNum" sz="quarter" idx="12"/>
          </p:nvPr>
        </p:nvSpPr>
        <p:spPr/>
        <p:txBody>
          <a:bodyPr/>
          <a:lstStyle/>
          <a:p>
            <a:fld id="{3859E3BD-E618-47CF-A140-557337889233}" type="slidenum">
              <a:rPr lang="en-US" smtClean="0"/>
              <a:t>‹#›</a:t>
            </a:fld>
            <a:endParaRPr lang="en-US"/>
          </a:p>
        </p:txBody>
      </p:sp>
    </p:spTree>
    <p:extLst>
      <p:ext uri="{BB962C8B-B14F-4D97-AF65-F5344CB8AC3E}">
        <p14:creationId xmlns:p14="http://schemas.microsoft.com/office/powerpoint/2010/main" val="2263298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9E20D47-8950-4345-B591-B1A084BE3FF9}" type="datetimeFigureOut">
              <a:rPr lang="en-US" smtClean="0"/>
              <a:t>1/31/2024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417842748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2C8483-EF5B-9E59-B597-818D6FEC3BBB}"/>
              </a:ext>
            </a:extLst>
          </p:cNvPr>
          <p:cNvSpPr>
            <a:spLocks noGrp="1"/>
          </p:cNvSpPr>
          <p:nvPr>
            <p:ph type="dt" sz="half" idx="10"/>
          </p:nvPr>
        </p:nvSpPr>
        <p:spPr/>
        <p:txBody>
          <a:bodyPr/>
          <a:lstStyle/>
          <a:p>
            <a:fld id="{2C6E8CBD-4C24-4D2C-B938-55F066597EA5}" type="datetimeFigureOut">
              <a:rPr lang="en-US" smtClean="0"/>
              <a:t>1/31/2024</a:t>
            </a:fld>
            <a:endParaRPr lang="en-US"/>
          </a:p>
        </p:txBody>
      </p:sp>
      <p:sp>
        <p:nvSpPr>
          <p:cNvPr id="3" name="Footer Placeholder 2">
            <a:extLst>
              <a:ext uri="{FF2B5EF4-FFF2-40B4-BE49-F238E27FC236}">
                <a16:creationId xmlns:a16="http://schemas.microsoft.com/office/drawing/2014/main" id="{697A083D-53C9-D131-2FD3-B785ACEC48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FA55FA3-B9FE-1934-D262-B3E9E1F8C4D9}"/>
              </a:ext>
            </a:extLst>
          </p:cNvPr>
          <p:cNvSpPr>
            <a:spLocks noGrp="1"/>
          </p:cNvSpPr>
          <p:nvPr>
            <p:ph type="sldNum" sz="quarter" idx="12"/>
          </p:nvPr>
        </p:nvSpPr>
        <p:spPr/>
        <p:txBody>
          <a:bodyPr/>
          <a:lstStyle/>
          <a:p>
            <a:fld id="{3859E3BD-E618-47CF-A140-557337889233}" type="slidenum">
              <a:rPr lang="en-US" smtClean="0"/>
              <a:t>‹#›</a:t>
            </a:fld>
            <a:endParaRPr lang="en-US"/>
          </a:p>
        </p:txBody>
      </p:sp>
    </p:spTree>
    <p:extLst>
      <p:ext uri="{BB962C8B-B14F-4D97-AF65-F5344CB8AC3E}">
        <p14:creationId xmlns:p14="http://schemas.microsoft.com/office/powerpoint/2010/main" val="8951819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5D733-BCF4-FFB0-7849-B9DF58CFA6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C35CDDF-6E19-5D8B-95D2-0A2FCA7E75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D0EC9E0-7FFF-755C-C08A-72AF471FCE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35AE10-9BAE-770E-A1EB-08E9949CB1B2}"/>
              </a:ext>
            </a:extLst>
          </p:cNvPr>
          <p:cNvSpPr>
            <a:spLocks noGrp="1"/>
          </p:cNvSpPr>
          <p:nvPr>
            <p:ph type="dt" sz="half" idx="10"/>
          </p:nvPr>
        </p:nvSpPr>
        <p:spPr/>
        <p:txBody>
          <a:bodyPr/>
          <a:lstStyle/>
          <a:p>
            <a:fld id="{2C6E8CBD-4C24-4D2C-B938-55F066597EA5}" type="datetimeFigureOut">
              <a:rPr lang="en-US" smtClean="0"/>
              <a:t>1/31/2024</a:t>
            </a:fld>
            <a:endParaRPr lang="en-US"/>
          </a:p>
        </p:txBody>
      </p:sp>
      <p:sp>
        <p:nvSpPr>
          <p:cNvPr id="6" name="Footer Placeholder 5">
            <a:extLst>
              <a:ext uri="{FF2B5EF4-FFF2-40B4-BE49-F238E27FC236}">
                <a16:creationId xmlns:a16="http://schemas.microsoft.com/office/drawing/2014/main" id="{9728450B-739B-7003-27F3-4CF92E54B8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8ECF28-78BE-C0BE-6C93-687E37DC04A1}"/>
              </a:ext>
            </a:extLst>
          </p:cNvPr>
          <p:cNvSpPr>
            <a:spLocks noGrp="1"/>
          </p:cNvSpPr>
          <p:nvPr>
            <p:ph type="sldNum" sz="quarter" idx="12"/>
          </p:nvPr>
        </p:nvSpPr>
        <p:spPr/>
        <p:txBody>
          <a:bodyPr/>
          <a:lstStyle/>
          <a:p>
            <a:fld id="{3859E3BD-E618-47CF-A140-557337889233}" type="slidenum">
              <a:rPr lang="en-US" smtClean="0"/>
              <a:t>‹#›</a:t>
            </a:fld>
            <a:endParaRPr lang="en-US"/>
          </a:p>
        </p:txBody>
      </p:sp>
    </p:spTree>
    <p:extLst>
      <p:ext uri="{BB962C8B-B14F-4D97-AF65-F5344CB8AC3E}">
        <p14:creationId xmlns:p14="http://schemas.microsoft.com/office/powerpoint/2010/main" val="18815409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1E304-DC25-6AD7-D285-73E4C712A3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DA2E274-80CD-B536-42BB-942D3C9E3A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A7E03E3-5C19-53CA-D1BB-D23121D8B8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E2ED60-9FAD-9F53-AEEB-4DE016FE7C26}"/>
              </a:ext>
            </a:extLst>
          </p:cNvPr>
          <p:cNvSpPr>
            <a:spLocks noGrp="1"/>
          </p:cNvSpPr>
          <p:nvPr>
            <p:ph type="dt" sz="half" idx="10"/>
          </p:nvPr>
        </p:nvSpPr>
        <p:spPr/>
        <p:txBody>
          <a:bodyPr/>
          <a:lstStyle/>
          <a:p>
            <a:fld id="{2C6E8CBD-4C24-4D2C-B938-55F066597EA5}" type="datetimeFigureOut">
              <a:rPr lang="en-US" smtClean="0"/>
              <a:t>1/31/2024</a:t>
            </a:fld>
            <a:endParaRPr lang="en-US"/>
          </a:p>
        </p:txBody>
      </p:sp>
      <p:sp>
        <p:nvSpPr>
          <p:cNvPr id="6" name="Footer Placeholder 5">
            <a:extLst>
              <a:ext uri="{FF2B5EF4-FFF2-40B4-BE49-F238E27FC236}">
                <a16:creationId xmlns:a16="http://schemas.microsoft.com/office/drawing/2014/main" id="{21F0967F-4780-B2B5-9089-D16E45CF24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371684-84CD-0C53-986E-11FB283FE498}"/>
              </a:ext>
            </a:extLst>
          </p:cNvPr>
          <p:cNvSpPr>
            <a:spLocks noGrp="1"/>
          </p:cNvSpPr>
          <p:nvPr>
            <p:ph type="sldNum" sz="quarter" idx="12"/>
          </p:nvPr>
        </p:nvSpPr>
        <p:spPr/>
        <p:txBody>
          <a:bodyPr/>
          <a:lstStyle/>
          <a:p>
            <a:fld id="{3859E3BD-E618-47CF-A140-557337889233}" type="slidenum">
              <a:rPr lang="en-US" smtClean="0"/>
              <a:t>‹#›</a:t>
            </a:fld>
            <a:endParaRPr lang="en-US"/>
          </a:p>
        </p:txBody>
      </p:sp>
    </p:spTree>
    <p:extLst>
      <p:ext uri="{BB962C8B-B14F-4D97-AF65-F5344CB8AC3E}">
        <p14:creationId xmlns:p14="http://schemas.microsoft.com/office/powerpoint/2010/main" val="4478432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7CD95-8734-B1C9-88DB-BB67C62F82A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387AFA-A014-D3F5-63C1-2A2375108D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07EBAB-B6B7-6DA0-E2AF-0C6086168EA2}"/>
              </a:ext>
            </a:extLst>
          </p:cNvPr>
          <p:cNvSpPr>
            <a:spLocks noGrp="1"/>
          </p:cNvSpPr>
          <p:nvPr>
            <p:ph type="dt" sz="half" idx="10"/>
          </p:nvPr>
        </p:nvSpPr>
        <p:spPr/>
        <p:txBody>
          <a:bodyPr/>
          <a:lstStyle/>
          <a:p>
            <a:fld id="{2C6E8CBD-4C24-4D2C-B938-55F066597EA5}" type="datetimeFigureOut">
              <a:rPr lang="en-US" smtClean="0"/>
              <a:t>1/31/2024</a:t>
            </a:fld>
            <a:endParaRPr lang="en-US"/>
          </a:p>
        </p:txBody>
      </p:sp>
      <p:sp>
        <p:nvSpPr>
          <p:cNvPr id="5" name="Footer Placeholder 4">
            <a:extLst>
              <a:ext uri="{FF2B5EF4-FFF2-40B4-BE49-F238E27FC236}">
                <a16:creationId xmlns:a16="http://schemas.microsoft.com/office/drawing/2014/main" id="{8A4690D2-BD55-F035-CBA0-8AA16803D0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DF6A3E-5838-C3E7-872E-5354302E7552}"/>
              </a:ext>
            </a:extLst>
          </p:cNvPr>
          <p:cNvSpPr>
            <a:spLocks noGrp="1"/>
          </p:cNvSpPr>
          <p:nvPr>
            <p:ph type="sldNum" sz="quarter" idx="12"/>
          </p:nvPr>
        </p:nvSpPr>
        <p:spPr/>
        <p:txBody>
          <a:bodyPr/>
          <a:lstStyle/>
          <a:p>
            <a:fld id="{3859E3BD-E618-47CF-A140-557337889233}" type="slidenum">
              <a:rPr lang="en-US" smtClean="0"/>
              <a:t>‹#›</a:t>
            </a:fld>
            <a:endParaRPr lang="en-US"/>
          </a:p>
        </p:txBody>
      </p:sp>
    </p:spTree>
    <p:extLst>
      <p:ext uri="{BB962C8B-B14F-4D97-AF65-F5344CB8AC3E}">
        <p14:creationId xmlns:p14="http://schemas.microsoft.com/office/powerpoint/2010/main" val="39063676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268C57-D785-A3EB-B155-C963B3118D7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DE3743-5382-C331-4EEB-B830869B64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41EDBC-6324-9F14-273A-E7654FE33666}"/>
              </a:ext>
            </a:extLst>
          </p:cNvPr>
          <p:cNvSpPr>
            <a:spLocks noGrp="1"/>
          </p:cNvSpPr>
          <p:nvPr>
            <p:ph type="dt" sz="half" idx="10"/>
          </p:nvPr>
        </p:nvSpPr>
        <p:spPr/>
        <p:txBody>
          <a:bodyPr/>
          <a:lstStyle/>
          <a:p>
            <a:fld id="{2C6E8CBD-4C24-4D2C-B938-55F066597EA5}" type="datetimeFigureOut">
              <a:rPr lang="en-US" smtClean="0"/>
              <a:t>1/31/2024</a:t>
            </a:fld>
            <a:endParaRPr lang="en-US"/>
          </a:p>
        </p:txBody>
      </p:sp>
      <p:sp>
        <p:nvSpPr>
          <p:cNvPr id="5" name="Footer Placeholder 4">
            <a:extLst>
              <a:ext uri="{FF2B5EF4-FFF2-40B4-BE49-F238E27FC236}">
                <a16:creationId xmlns:a16="http://schemas.microsoft.com/office/drawing/2014/main" id="{B917763D-92ED-10F5-64C9-97200BE697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1EB9F0-FD8D-F440-1B71-B1D5FFB6BA39}"/>
              </a:ext>
            </a:extLst>
          </p:cNvPr>
          <p:cNvSpPr>
            <a:spLocks noGrp="1"/>
          </p:cNvSpPr>
          <p:nvPr>
            <p:ph type="sldNum" sz="quarter" idx="12"/>
          </p:nvPr>
        </p:nvSpPr>
        <p:spPr/>
        <p:txBody>
          <a:bodyPr/>
          <a:lstStyle/>
          <a:p>
            <a:fld id="{3859E3BD-E618-47CF-A140-557337889233}" type="slidenum">
              <a:rPr lang="en-US" smtClean="0"/>
              <a:t>‹#›</a:t>
            </a:fld>
            <a:endParaRPr lang="en-US"/>
          </a:p>
        </p:txBody>
      </p:sp>
    </p:spTree>
    <p:extLst>
      <p:ext uri="{BB962C8B-B14F-4D97-AF65-F5344CB8AC3E}">
        <p14:creationId xmlns:p14="http://schemas.microsoft.com/office/powerpoint/2010/main" val="2677259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E20D47-8950-4345-B591-B1A084BE3FF9}" type="datetimeFigureOut">
              <a:rPr lang="en-US" smtClean="0"/>
              <a:t>1/31/2024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3861641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9E20D47-8950-4345-B591-B1A084BE3FF9}" type="datetimeFigureOut">
              <a:rPr lang="en-US" smtClean="0"/>
              <a:t>1/31/2024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1161045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9E20D47-8950-4345-B591-B1A084BE3FF9}" type="datetimeFigureOut">
              <a:rPr lang="en-US" smtClean="0"/>
              <a:t>1/31/2024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1287567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9E20D47-8950-4345-B591-B1A084BE3FF9}" type="datetimeFigureOut">
              <a:rPr lang="en-US" smtClean="0"/>
              <a:t>1/31/2024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F98B1B4-76D7-4D05-B4C3-FF1900C67867}" type="slidenum">
              <a:rPr lang="en-US" smtClean="0"/>
              <a:t>‹#›</a:t>
            </a:fld>
            <a:endParaRPr lang="en-US"/>
          </a:p>
        </p:txBody>
      </p:sp>
    </p:spTree>
    <p:extLst>
      <p:ext uri="{BB962C8B-B14F-4D97-AF65-F5344CB8AC3E}">
        <p14:creationId xmlns:p14="http://schemas.microsoft.com/office/powerpoint/2010/main" val="37436885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E20D47-8950-4345-B591-B1A084BE3FF9}" type="datetimeFigureOut">
              <a:rPr lang="en-US" smtClean="0"/>
              <a:t>1/31/2024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511888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9E20D47-8950-4345-B591-B1A084BE3FF9}" type="datetimeFigureOut">
              <a:rPr lang="en-US" smtClean="0"/>
              <a:t>1/31/2024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F98B1B4-76D7-4D05-B4C3-FF1900C67867}"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5504012"/>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AB0F0F-B815-E535-9A75-9B3EA7153E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8C7921A-832D-C527-4BA2-CBE61BD86D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93067F-945B-E481-C18B-D01803C373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6B987B-B086-4975-AF98-81806256813A}" type="datetimeFigureOut">
              <a:rPr lang="en-US" smtClean="0"/>
              <a:t>1/31/2024</a:t>
            </a:fld>
            <a:endParaRPr lang="en-US"/>
          </a:p>
        </p:txBody>
      </p:sp>
      <p:sp>
        <p:nvSpPr>
          <p:cNvPr id="5" name="Footer Placeholder 4">
            <a:extLst>
              <a:ext uri="{FF2B5EF4-FFF2-40B4-BE49-F238E27FC236}">
                <a16:creationId xmlns:a16="http://schemas.microsoft.com/office/drawing/2014/main" id="{CA58F682-4931-6A1B-220A-1A4564B85B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051A6F-F8DB-D674-1325-396C3BA2DA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A862B-D317-4794-9DCA-0F7958F7CA95}" type="slidenum">
              <a:rPr lang="en-US" smtClean="0"/>
              <a:t>‹#›</a:t>
            </a:fld>
            <a:endParaRPr lang="en-US"/>
          </a:p>
        </p:txBody>
      </p:sp>
    </p:spTree>
    <p:extLst>
      <p:ext uri="{BB962C8B-B14F-4D97-AF65-F5344CB8AC3E}">
        <p14:creationId xmlns:p14="http://schemas.microsoft.com/office/powerpoint/2010/main" val="54944165"/>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AB0F0F-B815-E535-9A75-9B3EA7153E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8C7921A-832D-C527-4BA2-CBE61BD86D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93067F-945B-E481-C18B-D01803C373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6B987B-B086-4975-AF98-81806256813A}" type="datetimeFigureOut">
              <a:rPr lang="en-US" smtClean="0"/>
              <a:t>1/31/2024</a:t>
            </a:fld>
            <a:endParaRPr lang="en-US"/>
          </a:p>
        </p:txBody>
      </p:sp>
      <p:sp>
        <p:nvSpPr>
          <p:cNvPr id="5" name="Footer Placeholder 4">
            <a:extLst>
              <a:ext uri="{FF2B5EF4-FFF2-40B4-BE49-F238E27FC236}">
                <a16:creationId xmlns:a16="http://schemas.microsoft.com/office/drawing/2014/main" id="{CA58F682-4931-6A1B-220A-1A4564B85B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051A6F-F8DB-D674-1325-396C3BA2DA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A862B-D317-4794-9DCA-0F7958F7CA95}" type="slidenum">
              <a:rPr lang="en-US" smtClean="0"/>
              <a:t>‹#›</a:t>
            </a:fld>
            <a:endParaRPr lang="en-US"/>
          </a:p>
        </p:txBody>
      </p:sp>
    </p:spTree>
    <p:extLst>
      <p:ext uri="{BB962C8B-B14F-4D97-AF65-F5344CB8AC3E}">
        <p14:creationId xmlns:p14="http://schemas.microsoft.com/office/powerpoint/2010/main" val="246354661"/>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75AE81-1A1C-D7B6-994C-8D0FADE77B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6082F4A-3667-0B96-5326-F039EA9934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74DF9B-906E-A819-BAA1-1CADADA457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6E8CBD-4C24-4D2C-B938-55F066597EA5}" type="datetimeFigureOut">
              <a:rPr lang="en-US" smtClean="0"/>
              <a:t>1/31/2024</a:t>
            </a:fld>
            <a:endParaRPr lang="en-US"/>
          </a:p>
        </p:txBody>
      </p:sp>
      <p:sp>
        <p:nvSpPr>
          <p:cNvPr id="5" name="Footer Placeholder 4">
            <a:extLst>
              <a:ext uri="{FF2B5EF4-FFF2-40B4-BE49-F238E27FC236}">
                <a16:creationId xmlns:a16="http://schemas.microsoft.com/office/drawing/2014/main" id="{CE6587B9-C85E-1950-32EF-7C45C94130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2649F9D-F73C-9098-6685-44DA278EF8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59E3BD-E618-47CF-A140-557337889233}" type="slidenum">
              <a:rPr lang="en-US" smtClean="0"/>
              <a:t>‹#›</a:t>
            </a:fld>
            <a:endParaRPr lang="en-US"/>
          </a:p>
        </p:txBody>
      </p:sp>
    </p:spTree>
    <p:extLst>
      <p:ext uri="{BB962C8B-B14F-4D97-AF65-F5344CB8AC3E}">
        <p14:creationId xmlns:p14="http://schemas.microsoft.com/office/powerpoint/2010/main" val="2388259890"/>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8.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8.xml"/><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8.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8.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18.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8.xml"/><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5.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4.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9.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8.xml"/><Relationship Id="rId4" Type="http://schemas.openxmlformats.org/officeDocument/2006/relationships/image" Target="../media/image9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40.xml"/><Relationship Id="rId4" Type="http://schemas.openxmlformats.org/officeDocument/2006/relationships/image" Target="../media/image102.png"/></Relationships>
</file>

<file path=ppt/slides/_rels/slide6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0.xml"/></Relationships>
</file>

<file path=ppt/slides/_rels/slide6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40.xml"/></Relationships>
</file>

<file path=ppt/slides/_rels/slide6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0.xml"/></Relationships>
</file>

<file path=ppt/slides/_rels/slide6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40.xml"/></Relationships>
</file>

<file path=ppt/slides/_rels/slide6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40.xml"/></Relationships>
</file>

<file path=ppt/slides/_rels/slide6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40.xml"/></Relationships>
</file>

<file path=ppt/slides/_rels/slide6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40.xml"/></Relationships>
</file>

<file path=ppt/slides/_rels/slide6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0.xml"/></Relationships>
</file>

<file path=ppt/slides/_rels/slide6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40.xml"/><Relationship Id="rId4" Type="http://schemas.openxmlformats.org/officeDocument/2006/relationships/image" Target="../media/image113.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8.xml"/><Relationship Id="rId5" Type="http://schemas.openxmlformats.org/officeDocument/2006/relationships/image" Target="../media/image14.pn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40.xml"/></Relationships>
</file>

<file path=ppt/slides/_rels/slide7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40.xml"/><Relationship Id="rId4" Type="http://schemas.openxmlformats.org/officeDocument/2006/relationships/image" Target="../media/image117.png"/></Relationships>
</file>

<file path=ppt/slides/_rels/slide7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4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40.xml"/></Relationships>
</file>

<file path=ppt/slides/_rels/slide7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8.xml"/><Relationship Id="rId4" Type="http://schemas.openxmlformats.org/officeDocument/2006/relationships/image" Target="../media/image122.png"/></Relationships>
</file>

<file path=ppt/slides/_rels/slide7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0.png"/><Relationship Id="rId1" Type="http://schemas.openxmlformats.org/officeDocument/2006/relationships/slideLayout" Target="../slideLayouts/slideLayout18.xml"/><Relationship Id="rId4" Type="http://schemas.openxmlformats.org/officeDocument/2006/relationships/image" Target="../media/image124.png"/></Relationships>
</file>

<file path=ppt/slides/_rels/slide7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0.png"/><Relationship Id="rId1" Type="http://schemas.openxmlformats.org/officeDocument/2006/relationships/slideLayout" Target="../slideLayouts/slideLayout18.xml"/><Relationship Id="rId4" Type="http://schemas.openxmlformats.org/officeDocument/2006/relationships/image" Target="../media/image126.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4.xml"/></Relationships>
</file>

<file path=ppt/slides/_rels/slide83.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2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18.xml"/><Relationship Id="rId4" Type="http://schemas.openxmlformats.org/officeDocument/2006/relationships/image" Target="../media/image13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8.xml"/><Relationship Id="rId5" Type="http://schemas.openxmlformats.org/officeDocument/2006/relationships/image" Target="../media/image19.png"/><Relationship Id="rId4" Type="http://schemas.openxmlformats.org/officeDocument/2006/relationships/image" Target="../media/image1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8.xml"/><Relationship Id="rId4" Type="http://schemas.openxmlformats.org/officeDocument/2006/relationships/image" Target="../media/image13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Ultimate Guide to Creating Charts in Excel [2022] - onsite-training.com">
            <a:extLst>
              <a:ext uri="{FF2B5EF4-FFF2-40B4-BE49-F238E27FC236}">
                <a16:creationId xmlns:a16="http://schemas.microsoft.com/office/drawing/2014/main" id="{DF66D19D-1B7E-2586-25AD-A23D97980E54}"/>
              </a:ext>
            </a:extLst>
          </p:cNvPr>
          <p:cNvPicPr>
            <a:picLocks noChangeAspect="1" noChangeArrowheads="1"/>
          </p:cNvPicPr>
          <p:nvPr/>
        </p:nvPicPr>
        <p:blipFill rotWithShape="1">
          <a:blip r:embed="rId2" cstate="print">
            <a:alphaModFix amt="35000"/>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0" name="Title 1"/>
          <p:cNvSpPr>
            <a:spLocks noGrp="1"/>
          </p:cNvSpPr>
          <p:nvPr>
            <p:ph type="ctrTitle"/>
          </p:nvPr>
        </p:nvSpPr>
        <p:spPr>
          <a:xfrm>
            <a:off x="1392607" y="924766"/>
            <a:ext cx="10280962" cy="3566160"/>
          </a:xfrm>
        </p:spPr>
        <p:txBody>
          <a:bodyPr>
            <a:normAutofit/>
          </a:bodyPr>
          <a:lstStyle/>
          <a:p>
            <a:pPr eaLnBrk="1" hangingPunct="1"/>
            <a:r>
              <a:rPr lang="en-US" altLang="en-US" b="1" dirty="0">
                <a:solidFill>
                  <a:srgbClr val="002060"/>
                </a:solidFill>
                <a:latin typeface="Arial Black" panose="020B0A04020102020204" pitchFamily="34" charset="0"/>
                <a:cs typeface="Times New Roman" panose="02020603050405020304" pitchFamily="18" charset="0"/>
              </a:rPr>
              <a:t>6 Advanced Data Transformation</a:t>
            </a:r>
            <a:endParaRPr lang="ar-EG" altLang="en-US" b="1" dirty="0">
              <a:solidFill>
                <a:srgbClr val="002060"/>
              </a:solidFill>
              <a:latin typeface="Arial Black" panose="020B0A04020102020204" pitchFamily="34" charset="0"/>
            </a:endParaRPr>
          </a:p>
        </p:txBody>
      </p:sp>
      <p:cxnSp>
        <p:nvCxnSpPr>
          <p:cNvPr id="2069" name="Straight Connector 2068">
            <a:extLst>
              <a:ext uri="{FF2B5EF4-FFF2-40B4-BE49-F238E27FC236}">
                <a16:creationId xmlns:a16="http://schemas.microsoft.com/office/drawing/2014/main" id="{4071767D-5FF7-4508-B8B7-BB60FF3AB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2071" name="Rectangle 2070">
            <a:extLst>
              <a:ext uri="{FF2B5EF4-FFF2-40B4-BE49-F238E27FC236}">
                <a16:creationId xmlns:a16="http://schemas.microsoft.com/office/drawing/2014/main" id="{C4E89C94-E462-4566-A15A-32835FD68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073" name="Rectangle 2072">
            <a:extLst>
              <a:ext uri="{FF2B5EF4-FFF2-40B4-BE49-F238E27FC236}">
                <a16:creationId xmlns:a16="http://schemas.microsoft.com/office/drawing/2014/main" id="{E25F4A20-71FB-4A26-92E2-89DED4926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pSp>
        <p:nvGrpSpPr>
          <p:cNvPr id="12" name="Group 11">
            <a:extLst>
              <a:ext uri="{FF2B5EF4-FFF2-40B4-BE49-F238E27FC236}">
                <a16:creationId xmlns:a16="http://schemas.microsoft.com/office/drawing/2014/main" id="{4D4D10C6-F608-C653-0DC6-5F169B826107}"/>
              </a:ext>
            </a:extLst>
          </p:cNvPr>
          <p:cNvGrpSpPr/>
          <p:nvPr/>
        </p:nvGrpSpPr>
        <p:grpSpPr>
          <a:xfrm>
            <a:off x="301077" y="4630524"/>
            <a:ext cx="11372492" cy="2133600"/>
            <a:chOff x="301077" y="4630524"/>
            <a:chExt cx="11372492" cy="2133600"/>
          </a:xfrm>
        </p:grpSpPr>
        <p:sp>
          <p:nvSpPr>
            <p:cNvPr id="6" name="Rectangle: Rounded Corners 5">
              <a:extLst>
                <a:ext uri="{FF2B5EF4-FFF2-40B4-BE49-F238E27FC236}">
                  <a16:creationId xmlns:a16="http://schemas.microsoft.com/office/drawing/2014/main" id="{81CCDAB2-A11A-8AC5-4AA4-E109FDA8F897}"/>
                </a:ext>
              </a:extLst>
            </p:cNvPr>
            <p:cNvSpPr/>
            <p:nvPr/>
          </p:nvSpPr>
          <p:spPr>
            <a:xfrm>
              <a:off x="605876" y="4630524"/>
              <a:ext cx="11067693" cy="2133600"/>
            </a:xfrm>
            <a:prstGeom prst="roundRect">
              <a:avLst/>
            </a:prstGeom>
            <a:gradFill flip="none" rotWithShape="1">
              <a:gsLst>
                <a:gs pos="0">
                  <a:schemeClr val="bg1"/>
                </a:gs>
                <a:gs pos="35000">
                  <a:schemeClr val="accent1">
                    <a:lumMod val="0"/>
                    <a:lumOff val="100000"/>
                  </a:schemeClr>
                </a:gs>
                <a:gs pos="100000">
                  <a:srgbClr val="0D3039"/>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Graphical user interface, text&#10;&#10;Description automatically generated with medium confidence">
              <a:extLst>
                <a:ext uri="{FF2B5EF4-FFF2-40B4-BE49-F238E27FC236}">
                  <a16:creationId xmlns:a16="http://schemas.microsoft.com/office/drawing/2014/main" id="{6205E55C-283D-4981-6648-092B7C6DB3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7552" y="5596970"/>
              <a:ext cx="2084032" cy="715548"/>
            </a:xfrm>
            <a:prstGeom prst="rect">
              <a:avLst/>
            </a:prstGeom>
          </p:spPr>
        </p:pic>
        <p:pic>
          <p:nvPicPr>
            <p:cNvPr id="8" name="Picture 7">
              <a:extLst>
                <a:ext uri="{FF2B5EF4-FFF2-40B4-BE49-F238E27FC236}">
                  <a16:creationId xmlns:a16="http://schemas.microsoft.com/office/drawing/2014/main" id="{1EBAF71B-0C2E-1834-06DE-71B4F0F84233}"/>
                </a:ext>
              </a:extLst>
            </p:cNvPr>
            <p:cNvPicPr>
              <a:picLocks noChangeAspect="1"/>
            </p:cNvPicPr>
            <p:nvPr/>
          </p:nvPicPr>
          <p:blipFill>
            <a:blip r:embed="rId4"/>
            <a:stretch>
              <a:fillRect/>
            </a:stretch>
          </p:blipFill>
          <p:spPr>
            <a:xfrm>
              <a:off x="9634302" y="5465600"/>
              <a:ext cx="1484300" cy="978289"/>
            </a:xfrm>
            <a:prstGeom prst="rect">
              <a:avLst/>
            </a:prstGeom>
          </p:spPr>
        </p:pic>
        <p:pic>
          <p:nvPicPr>
            <p:cNvPr id="10" name="Picture 9" descr="Logo, icon&#10;&#10;Description automatically generated">
              <a:extLst>
                <a:ext uri="{FF2B5EF4-FFF2-40B4-BE49-F238E27FC236}">
                  <a16:creationId xmlns:a16="http://schemas.microsoft.com/office/drawing/2014/main" id="{F0016F1C-6DF0-5941-3579-AB080D2A77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0976" y="5802850"/>
              <a:ext cx="420827" cy="365694"/>
            </a:xfrm>
            <a:prstGeom prst="rect">
              <a:avLst/>
            </a:prstGeom>
          </p:spPr>
        </p:pic>
        <p:sp>
          <p:nvSpPr>
            <p:cNvPr id="11" name="Subtitle 2">
              <a:extLst>
                <a:ext uri="{FF2B5EF4-FFF2-40B4-BE49-F238E27FC236}">
                  <a16:creationId xmlns:a16="http://schemas.microsoft.com/office/drawing/2014/main" id="{BA54C328-1168-104D-23FC-9A9B1699EC6A}"/>
                </a:ext>
              </a:extLst>
            </p:cNvPr>
            <p:cNvSpPr txBox="1">
              <a:spLocks/>
            </p:cNvSpPr>
            <p:nvPr/>
          </p:nvSpPr>
          <p:spPr>
            <a:xfrm>
              <a:off x="301077" y="4782924"/>
              <a:ext cx="4544490" cy="18288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200" b="1" dirty="0">
                  <a:solidFill>
                    <a:schemeClr val="bg1"/>
                  </a:solidFill>
                  <a:latin typeface="Arial Black" panose="020B0A04020102020204" pitchFamily="34" charset="0"/>
                </a:rPr>
                <a:t>Prepared By :</a:t>
              </a:r>
            </a:p>
            <a:p>
              <a:pPr marL="0" indent="0" algn="ctr">
                <a:buNone/>
              </a:pPr>
              <a:r>
                <a:rPr lang="en-US" b="1" dirty="0">
                  <a:solidFill>
                    <a:schemeClr val="bg1"/>
                  </a:solidFill>
                  <a:latin typeface="Arial Black" panose="020B0A04020102020204" pitchFamily="34" charset="0"/>
                </a:rPr>
                <a:t>Said Fawzy</a:t>
              </a:r>
            </a:p>
            <a:p>
              <a:pPr marL="0" indent="0" algn="ctr">
                <a:buNone/>
              </a:pPr>
              <a:r>
                <a:rPr lang="en-US" sz="1200" b="1" dirty="0">
                  <a:solidFill>
                    <a:schemeClr val="bg1"/>
                  </a:solidFill>
                  <a:latin typeface="Arial Black" panose="020B0A04020102020204" pitchFamily="34" charset="0"/>
                </a:rPr>
                <a:t>Manager of Information Center</a:t>
              </a:r>
            </a:p>
            <a:p>
              <a:pPr marL="0" indent="0" algn="ctr">
                <a:buNone/>
              </a:pPr>
              <a:r>
                <a:rPr lang="en-US" sz="1200" b="1" dirty="0">
                  <a:solidFill>
                    <a:schemeClr val="bg1"/>
                  </a:solidFill>
                  <a:latin typeface="Arial Black" panose="020B0A04020102020204" pitchFamily="34" charset="0"/>
                </a:rPr>
                <a:t>Tendering Department</a:t>
              </a:r>
            </a:p>
            <a:p>
              <a:pPr marL="0" indent="0" algn="ctr">
                <a:buNone/>
              </a:pPr>
              <a:r>
                <a:rPr lang="en-US" sz="1200" b="1" dirty="0">
                  <a:solidFill>
                    <a:schemeClr val="bg1"/>
                  </a:solidFill>
                  <a:latin typeface="Arial Black" panose="020B0A04020102020204" pitchFamily="34" charset="0"/>
                </a:rPr>
                <a:t>Arab Contractors </a:t>
              </a:r>
            </a:p>
          </p:txBody>
        </p:sp>
      </p:grpSp>
      <p:pic>
        <p:nvPicPr>
          <p:cNvPr id="2" name="Picture 1">
            <a:extLst>
              <a:ext uri="{FF2B5EF4-FFF2-40B4-BE49-F238E27FC236}">
                <a16:creationId xmlns:a16="http://schemas.microsoft.com/office/drawing/2014/main" id="{D11A9CD8-DFFE-D062-CB35-59A228019479}"/>
              </a:ext>
            </a:extLst>
          </p:cNvPr>
          <p:cNvPicPr>
            <a:picLocks noChangeAspect="1"/>
          </p:cNvPicPr>
          <p:nvPr/>
        </p:nvPicPr>
        <p:blipFill>
          <a:blip r:embed="rId6">
            <a:alphaModFix amt="35000"/>
          </a:blip>
          <a:stretch>
            <a:fillRect/>
          </a:stretch>
        </p:blipFill>
        <p:spPr>
          <a:xfrm>
            <a:off x="301078" y="163035"/>
            <a:ext cx="1465066" cy="1018784"/>
          </a:xfrm>
          <a:prstGeom prst="rect">
            <a:avLst/>
          </a:prstGeom>
        </p:spPr>
      </p:pic>
    </p:spTree>
    <p:extLst>
      <p:ext uri="{BB962C8B-B14F-4D97-AF65-F5344CB8AC3E}">
        <p14:creationId xmlns:p14="http://schemas.microsoft.com/office/powerpoint/2010/main" val="36863432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050"/>
                                        </p:tgtEl>
                                        <p:attrNameLst>
                                          <p:attrName>style.visibility</p:attrName>
                                        </p:attrNameLst>
                                      </p:cBhvr>
                                      <p:to>
                                        <p:strVal val="visible"/>
                                      </p:to>
                                    </p:set>
                                    <p:animEffect transition="in" filter="fade">
                                      <p:cBhvr>
                                        <p:cTn id="7" dur="4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588E5-7F70-75B6-EA14-47A09EA5C13F}"/>
              </a:ext>
            </a:extLst>
          </p:cNvPr>
          <p:cNvSpPr txBox="1">
            <a:spLocks/>
          </p:cNvSpPr>
          <p:nvPr/>
        </p:nvSpPr>
        <p:spPr>
          <a:xfrm>
            <a:off x="286328" y="157884"/>
            <a:ext cx="10058400" cy="762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70C0"/>
                </a:solidFill>
              </a:rPr>
              <a:t>The Importance of data combination </a:t>
            </a:r>
          </a:p>
        </p:txBody>
      </p:sp>
      <p:pic>
        <p:nvPicPr>
          <p:cNvPr id="4" name="Picture 3">
            <a:extLst>
              <a:ext uri="{FF2B5EF4-FFF2-40B4-BE49-F238E27FC236}">
                <a16:creationId xmlns:a16="http://schemas.microsoft.com/office/drawing/2014/main" id="{F28BC9A3-C9A1-4970-91D7-898930B8F787}"/>
              </a:ext>
            </a:extLst>
          </p:cNvPr>
          <p:cNvPicPr>
            <a:picLocks noChangeAspect="1"/>
          </p:cNvPicPr>
          <p:nvPr/>
        </p:nvPicPr>
        <p:blipFill>
          <a:blip r:embed="rId2"/>
          <a:stretch>
            <a:fillRect/>
          </a:stretch>
        </p:blipFill>
        <p:spPr>
          <a:xfrm>
            <a:off x="2194613" y="919884"/>
            <a:ext cx="6439799" cy="5363323"/>
          </a:xfrm>
          <a:prstGeom prst="rect">
            <a:avLst/>
          </a:prstGeom>
        </p:spPr>
      </p:pic>
      <p:pic>
        <p:nvPicPr>
          <p:cNvPr id="6" name="Picture 5">
            <a:extLst>
              <a:ext uri="{FF2B5EF4-FFF2-40B4-BE49-F238E27FC236}">
                <a16:creationId xmlns:a16="http://schemas.microsoft.com/office/drawing/2014/main" id="{E63634DD-EB93-B5B5-58F9-5177B226CA88}"/>
              </a:ext>
            </a:extLst>
          </p:cNvPr>
          <p:cNvPicPr>
            <a:picLocks noChangeAspect="1"/>
          </p:cNvPicPr>
          <p:nvPr/>
        </p:nvPicPr>
        <p:blipFill>
          <a:blip r:embed="rId3"/>
          <a:stretch>
            <a:fillRect/>
          </a:stretch>
        </p:blipFill>
        <p:spPr>
          <a:xfrm>
            <a:off x="2335297" y="1681884"/>
            <a:ext cx="7154273" cy="4248743"/>
          </a:xfrm>
          <a:prstGeom prst="rect">
            <a:avLst/>
          </a:prstGeom>
        </p:spPr>
      </p:pic>
      <p:pic>
        <p:nvPicPr>
          <p:cNvPr id="8" name="Picture 7">
            <a:extLst>
              <a:ext uri="{FF2B5EF4-FFF2-40B4-BE49-F238E27FC236}">
                <a16:creationId xmlns:a16="http://schemas.microsoft.com/office/drawing/2014/main" id="{F8CE60B0-1E21-1A62-E7B7-7E65E7148DC2}"/>
              </a:ext>
            </a:extLst>
          </p:cNvPr>
          <p:cNvPicPr>
            <a:picLocks noChangeAspect="1"/>
          </p:cNvPicPr>
          <p:nvPr/>
        </p:nvPicPr>
        <p:blipFill>
          <a:blip r:embed="rId4"/>
          <a:stretch>
            <a:fillRect/>
          </a:stretch>
        </p:blipFill>
        <p:spPr>
          <a:xfrm>
            <a:off x="2342626" y="1686258"/>
            <a:ext cx="6291786" cy="4319614"/>
          </a:xfrm>
          <a:prstGeom prst="rect">
            <a:avLst/>
          </a:prstGeom>
        </p:spPr>
      </p:pic>
    </p:spTree>
    <p:extLst>
      <p:ext uri="{BB962C8B-B14F-4D97-AF65-F5344CB8AC3E}">
        <p14:creationId xmlns:p14="http://schemas.microsoft.com/office/powerpoint/2010/main" val="1789019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588E5-7F70-75B6-EA14-47A09EA5C13F}"/>
              </a:ext>
            </a:extLst>
          </p:cNvPr>
          <p:cNvSpPr txBox="1">
            <a:spLocks/>
          </p:cNvSpPr>
          <p:nvPr/>
        </p:nvSpPr>
        <p:spPr>
          <a:xfrm>
            <a:off x="286328" y="157884"/>
            <a:ext cx="10058400" cy="762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70C0"/>
                </a:solidFill>
              </a:rPr>
              <a:t>The Importance of data combination </a:t>
            </a:r>
          </a:p>
        </p:txBody>
      </p:sp>
      <p:pic>
        <p:nvPicPr>
          <p:cNvPr id="4" name="Picture 3">
            <a:extLst>
              <a:ext uri="{FF2B5EF4-FFF2-40B4-BE49-F238E27FC236}">
                <a16:creationId xmlns:a16="http://schemas.microsoft.com/office/drawing/2014/main" id="{E89A50C0-E6E5-E246-0AEF-1CDBD8F8BD58}"/>
              </a:ext>
            </a:extLst>
          </p:cNvPr>
          <p:cNvPicPr>
            <a:picLocks noChangeAspect="1"/>
          </p:cNvPicPr>
          <p:nvPr/>
        </p:nvPicPr>
        <p:blipFill>
          <a:blip r:embed="rId2"/>
          <a:stretch>
            <a:fillRect/>
          </a:stretch>
        </p:blipFill>
        <p:spPr>
          <a:xfrm>
            <a:off x="2392584" y="919884"/>
            <a:ext cx="7544853" cy="847843"/>
          </a:xfrm>
          <a:prstGeom prst="rect">
            <a:avLst/>
          </a:prstGeom>
        </p:spPr>
      </p:pic>
      <p:pic>
        <p:nvPicPr>
          <p:cNvPr id="6" name="Picture 5">
            <a:extLst>
              <a:ext uri="{FF2B5EF4-FFF2-40B4-BE49-F238E27FC236}">
                <a16:creationId xmlns:a16="http://schemas.microsoft.com/office/drawing/2014/main" id="{B87239A7-FDBA-83BE-8AA5-44B98A165BF2}"/>
              </a:ext>
            </a:extLst>
          </p:cNvPr>
          <p:cNvPicPr>
            <a:picLocks noChangeAspect="1"/>
          </p:cNvPicPr>
          <p:nvPr/>
        </p:nvPicPr>
        <p:blipFill>
          <a:blip r:embed="rId3"/>
          <a:stretch>
            <a:fillRect/>
          </a:stretch>
        </p:blipFill>
        <p:spPr>
          <a:xfrm>
            <a:off x="684873" y="1909859"/>
            <a:ext cx="2972215" cy="3762900"/>
          </a:xfrm>
          <a:prstGeom prst="rect">
            <a:avLst/>
          </a:prstGeom>
        </p:spPr>
      </p:pic>
      <p:pic>
        <p:nvPicPr>
          <p:cNvPr id="8" name="Picture 7">
            <a:extLst>
              <a:ext uri="{FF2B5EF4-FFF2-40B4-BE49-F238E27FC236}">
                <a16:creationId xmlns:a16="http://schemas.microsoft.com/office/drawing/2014/main" id="{E7B9AE32-41B4-F865-B6E1-136514E4C317}"/>
              </a:ext>
            </a:extLst>
          </p:cNvPr>
          <p:cNvPicPr>
            <a:picLocks noChangeAspect="1"/>
          </p:cNvPicPr>
          <p:nvPr/>
        </p:nvPicPr>
        <p:blipFill>
          <a:blip r:embed="rId4"/>
          <a:stretch>
            <a:fillRect/>
          </a:stretch>
        </p:blipFill>
        <p:spPr>
          <a:xfrm>
            <a:off x="1051637" y="1767727"/>
            <a:ext cx="5210902" cy="4067743"/>
          </a:xfrm>
          <a:prstGeom prst="rect">
            <a:avLst/>
          </a:prstGeom>
        </p:spPr>
      </p:pic>
      <p:pic>
        <p:nvPicPr>
          <p:cNvPr id="10" name="Picture 9">
            <a:extLst>
              <a:ext uri="{FF2B5EF4-FFF2-40B4-BE49-F238E27FC236}">
                <a16:creationId xmlns:a16="http://schemas.microsoft.com/office/drawing/2014/main" id="{A57D7640-6FCC-AA83-3364-6BF9EBBE0794}"/>
              </a:ext>
            </a:extLst>
          </p:cNvPr>
          <p:cNvPicPr>
            <a:picLocks noChangeAspect="1"/>
          </p:cNvPicPr>
          <p:nvPr/>
        </p:nvPicPr>
        <p:blipFill>
          <a:blip r:embed="rId5"/>
          <a:stretch>
            <a:fillRect/>
          </a:stretch>
        </p:blipFill>
        <p:spPr>
          <a:xfrm>
            <a:off x="1516926" y="1541746"/>
            <a:ext cx="7363853" cy="4143953"/>
          </a:xfrm>
          <a:prstGeom prst="rect">
            <a:avLst/>
          </a:prstGeom>
        </p:spPr>
      </p:pic>
      <p:pic>
        <p:nvPicPr>
          <p:cNvPr id="12" name="Picture 11">
            <a:extLst>
              <a:ext uri="{FF2B5EF4-FFF2-40B4-BE49-F238E27FC236}">
                <a16:creationId xmlns:a16="http://schemas.microsoft.com/office/drawing/2014/main" id="{517EAB91-902A-7C7F-F53B-843AB1178E33}"/>
              </a:ext>
            </a:extLst>
          </p:cNvPr>
          <p:cNvPicPr>
            <a:picLocks noChangeAspect="1"/>
          </p:cNvPicPr>
          <p:nvPr/>
        </p:nvPicPr>
        <p:blipFill>
          <a:blip r:embed="rId6"/>
          <a:stretch>
            <a:fillRect/>
          </a:stretch>
        </p:blipFill>
        <p:spPr>
          <a:xfrm>
            <a:off x="6400497" y="2590683"/>
            <a:ext cx="1771897" cy="838317"/>
          </a:xfrm>
          <a:prstGeom prst="rect">
            <a:avLst/>
          </a:prstGeom>
        </p:spPr>
      </p:pic>
      <p:pic>
        <p:nvPicPr>
          <p:cNvPr id="14" name="Picture 13">
            <a:extLst>
              <a:ext uri="{FF2B5EF4-FFF2-40B4-BE49-F238E27FC236}">
                <a16:creationId xmlns:a16="http://schemas.microsoft.com/office/drawing/2014/main" id="{124B288A-DC7E-FEDA-ADBD-1BAA0D7E72B0}"/>
              </a:ext>
            </a:extLst>
          </p:cNvPr>
          <p:cNvPicPr>
            <a:picLocks noChangeAspect="1"/>
          </p:cNvPicPr>
          <p:nvPr/>
        </p:nvPicPr>
        <p:blipFill>
          <a:blip r:embed="rId7"/>
          <a:stretch>
            <a:fillRect/>
          </a:stretch>
        </p:blipFill>
        <p:spPr>
          <a:xfrm>
            <a:off x="8578007" y="1720703"/>
            <a:ext cx="1238423" cy="1476581"/>
          </a:xfrm>
          <a:prstGeom prst="rect">
            <a:avLst/>
          </a:prstGeom>
        </p:spPr>
      </p:pic>
      <p:pic>
        <p:nvPicPr>
          <p:cNvPr id="16" name="Picture 15">
            <a:extLst>
              <a:ext uri="{FF2B5EF4-FFF2-40B4-BE49-F238E27FC236}">
                <a16:creationId xmlns:a16="http://schemas.microsoft.com/office/drawing/2014/main" id="{76EFE55F-4087-3965-8660-C2D3A83F066E}"/>
              </a:ext>
            </a:extLst>
          </p:cNvPr>
          <p:cNvPicPr>
            <a:picLocks noChangeAspect="1"/>
          </p:cNvPicPr>
          <p:nvPr/>
        </p:nvPicPr>
        <p:blipFill>
          <a:blip r:embed="rId8"/>
          <a:stretch>
            <a:fillRect/>
          </a:stretch>
        </p:blipFill>
        <p:spPr>
          <a:xfrm>
            <a:off x="6550909" y="3429000"/>
            <a:ext cx="3648584" cy="2438740"/>
          </a:xfrm>
          <a:prstGeom prst="rect">
            <a:avLst/>
          </a:prstGeom>
        </p:spPr>
      </p:pic>
    </p:spTree>
    <p:extLst>
      <p:ext uri="{BB962C8B-B14F-4D97-AF65-F5344CB8AC3E}">
        <p14:creationId xmlns:p14="http://schemas.microsoft.com/office/powerpoint/2010/main" val="1831630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588E5-7F70-75B6-EA14-47A09EA5C13F}"/>
              </a:ext>
            </a:extLst>
          </p:cNvPr>
          <p:cNvSpPr txBox="1">
            <a:spLocks/>
          </p:cNvSpPr>
          <p:nvPr/>
        </p:nvSpPr>
        <p:spPr>
          <a:xfrm>
            <a:off x="286328" y="157884"/>
            <a:ext cx="10058400" cy="762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70C0"/>
                </a:solidFill>
              </a:rPr>
              <a:t>Two Ways to Combine Data</a:t>
            </a:r>
          </a:p>
        </p:txBody>
      </p:sp>
      <p:pic>
        <p:nvPicPr>
          <p:cNvPr id="4" name="Picture 3">
            <a:extLst>
              <a:ext uri="{FF2B5EF4-FFF2-40B4-BE49-F238E27FC236}">
                <a16:creationId xmlns:a16="http://schemas.microsoft.com/office/drawing/2014/main" id="{D1B8D75C-ADB5-47D1-1A1A-CC28177D1FD6}"/>
              </a:ext>
            </a:extLst>
          </p:cNvPr>
          <p:cNvPicPr>
            <a:picLocks noChangeAspect="1"/>
          </p:cNvPicPr>
          <p:nvPr/>
        </p:nvPicPr>
        <p:blipFill>
          <a:blip r:embed="rId2"/>
          <a:stretch>
            <a:fillRect/>
          </a:stretch>
        </p:blipFill>
        <p:spPr>
          <a:xfrm>
            <a:off x="862911" y="1270159"/>
            <a:ext cx="2581635" cy="1143160"/>
          </a:xfrm>
          <a:prstGeom prst="rect">
            <a:avLst/>
          </a:prstGeom>
        </p:spPr>
      </p:pic>
      <p:pic>
        <p:nvPicPr>
          <p:cNvPr id="6" name="Picture 5">
            <a:extLst>
              <a:ext uri="{FF2B5EF4-FFF2-40B4-BE49-F238E27FC236}">
                <a16:creationId xmlns:a16="http://schemas.microsoft.com/office/drawing/2014/main" id="{CB1C26F1-85E0-FC05-7F8B-715DFF38E1D8}"/>
              </a:ext>
            </a:extLst>
          </p:cNvPr>
          <p:cNvPicPr>
            <a:picLocks noChangeAspect="1"/>
          </p:cNvPicPr>
          <p:nvPr/>
        </p:nvPicPr>
        <p:blipFill>
          <a:blip r:embed="rId3"/>
          <a:stretch>
            <a:fillRect/>
          </a:stretch>
        </p:blipFill>
        <p:spPr>
          <a:xfrm>
            <a:off x="986752" y="3220366"/>
            <a:ext cx="2333951" cy="1038370"/>
          </a:xfrm>
          <a:prstGeom prst="rect">
            <a:avLst/>
          </a:prstGeom>
        </p:spPr>
      </p:pic>
    </p:spTree>
    <p:extLst>
      <p:ext uri="{BB962C8B-B14F-4D97-AF65-F5344CB8AC3E}">
        <p14:creationId xmlns:p14="http://schemas.microsoft.com/office/powerpoint/2010/main" val="3654513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588E5-7F70-75B6-EA14-47A09EA5C13F}"/>
              </a:ext>
            </a:extLst>
          </p:cNvPr>
          <p:cNvSpPr txBox="1">
            <a:spLocks/>
          </p:cNvSpPr>
          <p:nvPr/>
        </p:nvSpPr>
        <p:spPr>
          <a:xfrm>
            <a:off x="286328" y="157884"/>
            <a:ext cx="10058400" cy="762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70C0"/>
                </a:solidFill>
              </a:rPr>
              <a:t>Two Ways to Combine Data</a:t>
            </a:r>
          </a:p>
        </p:txBody>
      </p:sp>
      <p:pic>
        <p:nvPicPr>
          <p:cNvPr id="5" name="Picture 4">
            <a:extLst>
              <a:ext uri="{FF2B5EF4-FFF2-40B4-BE49-F238E27FC236}">
                <a16:creationId xmlns:a16="http://schemas.microsoft.com/office/drawing/2014/main" id="{79F1FFB4-167A-97C5-60B2-31B58E8A4DAF}"/>
              </a:ext>
            </a:extLst>
          </p:cNvPr>
          <p:cNvPicPr>
            <a:picLocks noChangeAspect="1"/>
          </p:cNvPicPr>
          <p:nvPr/>
        </p:nvPicPr>
        <p:blipFill>
          <a:blip r:embed="rId2"/>
          <a:stretch>
            <a:fillRect/>
          </a:stretch>
        </p:blipFill>
        <p:spPr>
          <a:xfrm>
            <a:off x="3545752" y="784083"/>
            <a:ext cx="4358893" cy="5289834"/>
          </a:xfrm>
          <a:prstGeom prst="rect">
            <a:avLst/>
          </a:prstGeom>
        </p:spPr>
      </p:pic>
      <p:pic>
        <p:nvPicPr>
          <p:cNvPr id="8" name="Picture 7">
            <a:extLst>
              <a:ext uri="{FF2B5EF4-FFF2-40B4-BE49-F238E27FC236}">
                <a16:creationId xmlns:a16="http://schemas.microsoft.com/office/drawing/2014/main" id="{FFACEB17-7240-208F-89E9-5D8DFB575C69}"/>
              </a:ext>
            </a:extLst>
          </p:cNvPr>
          <p:cNvPicPr>
            <a:picLocks noChangeAspect="1"/>
          </p:cNvPicPr>
          <p:nvPr/>
        </p:nvPicPr>
        <p:blipFill>
          <a:blip r:embed="rId3"/>
          <a:stretch>
            <a:fillRect/>
          </a:stretch>
        </p:blipFill>
        <p:spPr>
          <a:xfrm>
            <a:off x="3204782" y="1654654"/>
            <a:ext cx="6725536" cy="4237427"/>
          </a:xfrm>
          <a:prstGeom prst="rect">
            <a:avLst/>
          </a:prstGeom>
        </p:spPr>
      </p:pic>
    </p:spTree>
    <p:extLst>
      <p:ext uri="{BB962C8B-B14F-4D97-AF65-F5344CB8AC3E}">
        <p14:creationId xmlns:p14="http://schemas.microsoft.com/office/powerpoint/2010/main" val="1938873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588E5-7F70-75B6-EA14-47A09EA5C13F}"/>
              </a:ext>
            </a:extLst>
          </p:cNvPr>
          <p:cNvSpPr txBox="1">
            <a:spLocks/>
          </p:cNvSpPr>
          <p:nvPr/>
        </p:nvSpPr>
        <p:spPr>
          <a:xfrm>
            <a:off x="286328" y="157884"/>
            <a:ext cx="10058400" cy="762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70C0"/>
                </a:solidFill>
              </a:rPr>
              <a:t>Two Ways to Combine Data</a:t>
            </a:r>
          </a:p>
        </p:txBody>
      </p:sp>
      <p:pic>
        <p:nvPicPr>
          <p:cNvPr id="4" name="Picture 3">
            <a:extLst>
              <a:ext uri="{FF2B5EF4-FFF2-40B4-BE49-F238E27FC236}">
                <a16:creationId xmlns:a16="http://schemas.microsoft.com/office/drawing/2014/main" id="{57AFAE7D-54AB-BE7E-D21A-7020A2C83673}"/>
              </a:ext>
            </a:extLst>
          </p:cNvPr>
          <p:cNvPicPr>
            <a:picLocks noChangeAspect="1"/>
          </p:cNvPicPr>
          <p:nvPr/>
        </p:nvPicPr>
        <p:blipFill>
          <a:blip r:embed="rId2"/>
          <a:stretch>
            <a:fillRect/>
          </a:stretch>
        </p:blipFill>
        <p:spPr>
          <a:xfrm>
            <a:off x="793789" y="2073607"/>
            <a:ext cx="2857899" cy="3400900"/>
          </a:xfrm>
          <a:prstGeom prst="rect">
            <a:avLst/>
          </a:prstGeom>
        </p:spPr>
      </p:pic>
      <p:pic>
        <p:nvPicPr>
          <p:cNvPr id="7" name="Picture 6">
            <a:extLst>
              <a:ext uri="{FF2B5EF4-FFF2-40B4-BE49-F238E27FC236}">
                <a16:creationId xmlns:a16="http://schemas.microsoft.com/office/drawing/2014/main" id="{1AFA92F3-54F1-3749-059A-3276AE28D227}"/>
              </a:ext>
            </a:extLst>
          </p:cNvPr>
          <p:cNvPicPr>
            <a:picLocks noChangeAspect="1"/>
          </p:cNvPicPr>
          <p:nvPr/>
        </p:nvPicPr>
        <p:blipFill>
          <a:blip r:embed="rId3"/>
          <a:stretch>
            <a:fillRect/>
          </a:stretch>
        </p:blipFill>
        <p:spPr>
          <a:xfrm>
            <a:off x="3962910" y="919884"/>
            <a:ext cx="2972215" cy="885949"/>
          </a:xfrm>
          <a:prstGeom prst="rect">
            <a:avLst/>
          </a:prstGeom>
        </p:spPr>
      </p:pic>
      <p:pic>
        <p:nvPicPr>
          <p:cNvPr id="10" name="Picture 9">
            <a:extLst>
              <a:ext uri="{FF2B5EF4-FFF2-40B4-BE49-F238E27FC236}">
                <a16:creationId xmlns:a16="http://schemas.microsoft.com/office/drawing/2014/main" id="{E522834F-189E-65F9-D6E3-29394DE3490D}"/>
              </a:ext>
            </a:extLst>
          </p:cNvPr>
          <p:cNvPicPr>
            <a:picLocks noChangeAspect="1"/>
          </p:cNvPicPr>
          <p:nvPr/>
        </p:nvPicPr>
        <p:blipFill>
          <a:blip r:embed="rId4"/>
          <a:stretch>
            <a:fillRect/>
          </a:stretch>
        </p:blipFill>
        <p:spPr>
          <a:xfrm>
            <a:off x="8096756" y="1805833"/>
            <a:ext cx="2514951" cy="3572374"/>
          </a:xfrm>
          <a:prstGeom prst="rect">
            <a:avLst/>
          </a:prstGeom>
        </p:spPr>
      </p:pic>
      <p:pic>
        <p:nvPicPr>
          <p:cNvPr id="12" name="Picture 11">
            <a:extLst>
              <a:ext uri="{FF2B5EF4-FFF2-40B4-BE49-F238E27FC236}">
                <a16:creationId xmlns:a16="http://schemas.microsoft.com/office/drawing/2014/main" id="{44EE28A4-0516-7CDF-8E79-F8DE1CCD2B19}"/>
              </a:ext>
            </a:extLst>
          </p:cNvPr>
          <p:cNvPicPr>
            <a:picLocks noChangeAspect="1"/>
          </p:cNvPicPr>
          <p:nvPr/>
        </p:nvPicPr>
        <p:blipFill>
          <a:blip r:embed="rId5"/>
          <a:stretch>
            <a:fillRect/>
          </a:stretch>
        </p:blipFill>
        <p:spPr>
          <a:xfrm>
            <a:off x="905773" y="1711448"/>
            <a:ext cx="10205049" cy="4514909"/>
          </a:xfrm>
          <a:prstGeom prst="rect">
            <a:avLst/>
          </a:prstGeom>
        </p:spPr>
      </p:pic>
    </p:spTree>
    <p:extLst>
      <p:ext uri="{BB962C8B-B14F-4D97-AF65-F5344CB8AC3E}">
        <p14:creationId xmlns:p14="http://schemas.microsoft.com/office/powerpoint/2010/main" val="295836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588E5-7F70-75B6-EA14-47A09EA5C13F}"/>
              </a:ext>
            </a:extLst>
          </p:cNvPr>
          <p:cNvSpPr txBox="1">
            <a:spLocks/>
          </p:cNvSpPr>
          <p:nvPr/>
        </p:nvSpPr>
        <p:spPr>
          <a:xfrm>
            <a:off x="286328" y="157884"/>
            <a:ext cx="10058400" cy="762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70C0"/>
                </a:solidFill>
              </a:rPr>
              <a:t>Two Ways to Combine Data</a:t>
            </a:r>
          </a:p>
        </p:txBody>
      </p:sp>
      <p:pic>
        <p:nvPicPr>
          <p:cNvPr id="5" name="Picture 4">
            <a:extLst>
              <a:ext uri="{FF2B5EF4-FFF2-40B4-BE49-F238E27FC236}">
                <a16:creationId xmlns:a16="http://schemas.microsoft.com/office/drawing/2014/main" id="{06178DE4-6218-0A18-DB0B-9AD4DD024DA8}"/>
              </a:ext>
            </a:extLst>
          </p:cNvPr>
          <p:cNvPicPr>
            <a:picLocks noChangeAspect="1"/>
          </p:cNvPicPr>
          <p:nvPr/>
        </p:nvPicPr>
        <p:blipFill>
          <a:blip r:embed="rId2"/>
          <a:stretch>
            <a:fillRect/>
          </a:stretch>
        </p:blipFill>
        <p:spPr>
          <a:xfrm>
            <a:off x="4551634" y="919884"/>
            <a:ext cx="2105319" cy="704948"/>
          </a:xfrm>
          <a:prstGeom prst="rect">
            <a:avLst/>
          </a:prstGeom>
        </p:spPr>
      </p:pic>
      <p:pic>
        <p:nvPicPr>
          <p:cNvPr id="8" name="Picture 7">
            <a:extLst>
              <a:ext uri="{FF2B5EF4-FFF2-40B4-BE49-F238E27FC236}">
                <a16:creationId xmlns:a16="http://schemas.microsoft.com/office/drawing/2014/main" id="{C551F055-E824-291C-F47E-6FF2574E5E2F}"/>
              </a:ext>
            </a:extLst>
          </p:cNvPr>
          <p:cNvPicPr>
            <a:picLocks noChangeAspect="1"/>
          </p:cNvPicPr>
          <p:nvPr/>
        </p:nvPicPr>
        <p:blipFill>
          <a:blip r:embed="rId3"/>
          <a:stretch>
            <a:fillRect/>
          </a:stretch>
        </p:blipFill>
        <p:spPr>
          <a:xfrm>
            <a:off x="1078943" y="1715360"/>
            <a:ext cx="2391109" cy="4410691"/>
          </a:xfrm>
          <a:prstGeom prst="rect">
            <a:avLst/>
          </a:prstGeom>
        </p:spPr>
      </p:pic>
      <p:pic>
        <p:nvPicPr>
          <p:cNvPr id="14" name="Picture 13">
            <a:extLst>
              <a:ext uri="{FF2B5EF4-FFF2-40B4-BE49-F238E27FC236}">
                <a16:creationId xmlns:a16="http://schemas.microsoft.com/office/drawing/2014/main" id="{69F14488-2610-E181-E82B-9F2FF6985A95}"/>
              </a:ext>
            </a:extLst>
          </p:cNvPr>
          <p:cNvPicPr>
            <a:picLocks noChangeAspect="1"/>
          </p:cNvPicPr>
          <p:nvPr/>
        </p:nvPicPr>
        <p:blipFill>
          <a:blip r:embed="rId4"/>
          <a:stretch>
            <a:fillRect/>
          </a:stretch>
        </p:blipFill>
        <p:spPr>
          <a:xfrm>
            <a:off x="1198702" y="1670371"/>
            <a:ext cx="10214045" cy="4455680"/>
          </a:xfrm>
          <a:prstGeom prst="rect">
            <a:avLst/>
          </a:prstGeom>
        </p:spPr>
      </p:pic>
    </p:spTree>
    <p:extLst>
      <p:ext uri="{BB962C8B-B14F-4D97-AF65-F5344CB8AC3E}">
        <p14:creationId xmlns:p14="http://schemas.microsoft.com/office/powerpoint/2010/main" val="2108313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588E5-7F70-75B6-EA14-47A09EA5C13F}"/>
              </a:ext>
            </a:extLst>
          </p:cNvPr>
          <p:cNvSpPr txBox="1">
            <a:spLocks/>
          </p:cNvSpPr>
          <p:nvPr/>
        </p:nvSpPr>
        <p:spPr>
          <a:xfrm>
            <a:off x="286328" y="157884"/>
            <a:ext cx="10058400" cy="762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70C0"/>
                </a:solidFill>
              </a:rPr>
              <a:t>Two Ways to Combine Data</a:t>
            </a:r>
          </a:p>
        </p:txBody>
      </p:sp>
      <p:pic>
        <p:nvPicPr>
          <p:cNvPr id="4" name="Picture 3">
            <a:extLst>
              <a:ext uri="{FF2B5EF4-FFF2-40B4-BE49-F238E27FC236}">
                <a16:creationId xmlns:a16="http://schemas.microsoft.com/office/drawing/2014/main" id="{7A18878E-4EC6-829A-1D5D-08719CB50419}"/>
              </a:ext>
            </a:extLst>
          </p:cNvPr>
          <p:cNvPicPr>
            <a:picLocks noChangeAspect="1"/>
          </p:cNvPicPr>
          <p:nvPr/>
        </p:nvPicPr>
        <p:blipFill>
          <a:blip r:embed="rId2"/>
          <a:stretch>
            <a:fillRect/>
          </a:stretch>
        </p:blipFill>
        <p:spPr>
          <a:xfrm>
            <a:off x="1112808" y="781102"/>
            <a:ext cx="9359660" cy="5295795"/>
          </a:xfrm>
          <a:prstGeom prst="rect">
            <a:avLst/>
          </a:prstGeom>
        </p:spPr>
      </p:pic>
    </p:spTree>
    <p:extLst>
      <p:ext uri="{BB962C8B-B14F-4D97-AF65-F5344CB8AC3E}">
        <p14:creationId xmlns:p14="http://schemas.microsoft.com/office/powerpoint/2010/main" val="33957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2B0A229-F12F-D039-7616-DC67A75A4532}"/>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Question</a:t>
            </a:r>
          </a:p>
        </p:txBody>
      </p:sp>
      <p:sp>
        <p:nvSpPr>
          <p:cNvPr id="4" name="TextBox 3">
            <a:extLst>
              <a:ext uri="{FF2B5EF4-FFF2-40B4-BE49-F238E27FC236}">
                <a16:creationId xmlns:a16="http://schemas.microsoft.com/office/drawing/2014/main" id="{6723B987-DA88-5B81-E9DD-4EE202D3CB1A}"/>
              </a:ext>
            </a:extLst>
          </p:cNvPr>
          <p:cNvSpPr txBox="1"/>
          <p:nvPr/>
        </p:nvSpPr>
        <p:spPr>
          <a:xfrm>
            <a:off x="994194" y="1239051"/>
            <a:ext cx="10324970" cy="3776034"/>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pPr marL="228600" marR="0" lvl="0" indent="0" algn="l" defTabSz="457200" rtl="0" eaLnBrk="1" fontAlgn="auto" latinLnBrk="0" hangingPunct="1">
              <a:lnSpc>
                <a:spcPct val="107000"/>
              </a:lnSpc>
              <a:spcBef>
                <a:spcPts val="0"/>
              </a:spcBef>
              <a:spcAft>
                <a:spcPts val="80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Which one of the following describes the reason for request to combine two different sales datasets together?</a:t>
            </a:r>
          </a:p>
          <a:p>
            <a:pPr lvl="1">
              <a:lnSpc>
                <a:spcPct val="107000"/>
              </a:lnSpc>
              <a:spcAft>
                <a:spcPts val="800"/>
              </a:spcAft>
            </a:pPr>
            <a:r>
              <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A.	Enriching data</a:t>
            </a:r>
          </a:p>
          <a:p>
            <a:pPr lvl="1">
              <a:lnSpc>
                <a:spcPct val="107000"/>
              </a:lnSpc>
              <a:spcAft>
                <a:spcPts val="800"/>
              </a:spcAft>
            </a:pPr>
            <a:r>
              <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B.	Creating relationships</a:t>
            </a:r>
          </a:p>
          <a:p>
            <a:pPr lvl="1">
              <a:lnSpc>
                <a:spcPct val="107000"/>
              </a:lnSpc>
              <a:spcAft>
                <a:spcPts val="800"/>
              </a:spcAft>
            </a:pPr>
            <a:r>
              <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C.	Consolidating information</a:t>
            </a:r>
          </a:p>
          <a:p>
            <a:pPr lvl="1">
              <a:lnSpc>
                <a:spcPct val="107000"/>
              </a:lnSpc>
              <a:spcAft>
                <a:spcPts val="800"/>
              </a:spcAft>
            </a:pPr>
            <a:r>
              <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D.	Enhancing analysis</a:t>
            </a:r>
          </a:p>
          <a:p>
            <a:pPr marL="457200" marR="0" lvl="1" indent="0" algn="l" defTabSz="4572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116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2B0A229-F12F-D039-7616-DC67A75A4532}"/>
              </a:ext>
            </a:extLst>
          </p:cNvPr>
          <p:cNvSpPr txBox="1"/>
          <p:nvPr/>
        </p:nvSpPr>
        <p:spPr>
          <a:xfrm>
            <a:off x="994194" y="357915"/>
            <a:ext cx="6094562" cy="520399"/>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lang="en-US" sz="2800" b="1" dirty="0">
                <a:solidFill>
                  <a:srgbClr val="7B245B"/>
                </a:solidFill>
                <a:latin typeface="Verdana" panose="020B0604030504040204" pitchFamily="34" charset="0"/>
                <a:ea typeface="Times New Roman" panose="02020603050405020304" pitchFamily="18" charset="0"/>
                <a:cs typeface="Times New Roman" panose="02020603050405020304" pitchFamily="18" charset="0"/>
              </a:rPr>
              <a:t>ANSWER</a:t>
            </a:r>
            <a:endPar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723B987-DA88-5B81-E9DD-4EE202D3CB1A}"/>
              </a:ext>
            </a:extLst>
          </p:cNvPr>
          <p:cNvSpPr txBox="1"/>
          <p:nvPr/>
        </p:nvSpPr>
        <p:spPr>
          <a:xfrm>
            <a:off x="994194" y="1239051"/>
            <a:ext cx="10324970" cy="3776034"/>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pPr marL="228600" marR="0" lvl="0" indent="0" algn="l" defTabSz="457200" rtl="0" eaLnBrk="1" fontAlgn="auto" latinLnBrk="0" hangingPunct="1">
              <a:lnSpc>
                <a:spcPct val="107000"/>
              </a:lnSpc>
              <a:spcBef>
                <a:spcPts val="0"/>
              </a:spcBef>
              <a:spcAft>
                <a:spcPts val="80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Which one of the following describes the reason for request to combine two different sales datasets together?</a:t>
            </a:r>
          </a:p>
          <a:p>
            <a:pPr lvl="1">
              <a:lnSpc>
                <a:spcPct val="107000"/>
              </a:lnSpc>
              <a:spcAft>
                <a:spcPts val="800"/>
              </a:spcAft>
            </a:pPr>
            <a:r>
              <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A.	Enriching data</a:t>
            </a:r>
          </a:p>
          <a:p>
            <a:pPr lvl="1">
              <a:lnSpc>
                <a:spcPct val="107000"/>
              </a:lnSpc>
              <a:spcAft>
                <a:spcPts val="800"/>
              </a:spcAft>
            </a:pPr>
            <a:r>
              <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B.	Creating relationships</a:t>
            </a:r>
          </a:p>
          <a:p>
            <a:pPr lvl="1">
              <a:lnSpc>
                <a:spcPct val="107000"/>
              </a:lnSpc>
              <a:spcAft>
                <a:spcPts val="800"/>
              </a:spcAft>
            </a:pPr>
            <a:r>
              <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C.	</a:t>
            </a:r>
            <a:r>
              <a:rPr kumimoji="0" lang="en-US" sz="2200" b="0" i="0" u="none" strike="noStrike" kern="1200" cap="none" spc="0" normalizeH="0" baseline="0" noProof="0" dirty="0">
                <a:ln>
                  <a:noFill/>
                </a:ln>
                <a:solidFill>
                  <a:prstClr val="black"/>
                </a:solidFill>
                <a:effectLst/>
                <a:highlight>
                  <a:srgbClr val="00FF00"/>
                </a:highlight>
                <a:uLnTx/>
                <a:uFillTx/>
                <a:latin typeface="Verdana" panose="020B0604030504040204" pitchFamily="34" charset="0"/>
                <a:ea typeface="Calibri" panose="020F0502020204030204" pitchFamily="34" charset="0"/>
                <a:cs typeface="Arial" panose="020B0604020202020204" pitchFamily="34" charset="0"/>
              </a:rPr>
              <a:t>Consolidating information</a:t>
            </a:r>
          </a:p>
          <a:p>
            <a:pPr lvl="1">
              <a:lnSpc>
                <a:spcPct val="107000"/>
              </a:lnSpc>
              <a:spcAft>
                <a:spcPts val="800"/>
              </a:spcAft>
            </a:pPr>
            <a:r>
              <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D.	Enhancing analysis</a:t>
            </a:r>
          </a:p>
          <a:p>
            <a:pPr marL="457200" marR="0" lvl="1" indent="0" algn="l" defTabSz="4572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995098C2-83BE-A46E-0BF7-F821A997FC32}"/>
              </a:ext>
            </a:extLst>
          </p:cNvPr>
          <p:cNvPicPr>
            <a:picLocks noChangeAspect="1"/>
          </p:cNvPicPr>
          <p:nvPr/>
        </p:nvPicPr>
        <p:blipFill>
          <a:blip r:embed="rId2"/>
          <a:stretch>
            <a:fillRect/>
          </a:stretch>
        </p:blipFill>
        <p:spPr>
          <a:xfrm>
            <a:off x="2446388" y="5018790"/>
            <a:ext cx="9145276" cy="600159"/>
          </a:xfrm>
          <a:prstGeom prst="rect">
            <a:avLst/>
          </a:prstGeom>
        </p:spPr>
      </p:pic>
    </p:spTree>
    <p:extLst>
      <p:ext uri="{BB962C8B-B14F-4D97-AF65-F5344CB8AC3E}">
        <p14:creationId xmlns:p14="http://schemas.microsoft.com/office/powerpoint/2010/main" val="3660865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5FBDC19-E50F-18B6-2A96-FD019615A7D2}"/>
              </a:ext>
            </a:extLst>
          </p:cNvPr>
          <p:cNvSpPr/>
          <p:nvPr/>
        </p:nvSpPr>
        <p:spPr>
          <a:xfrm rot="-5220000">
            <a:off x="3118153" y="-974217"/>
            <a:ext cx="1791582" cy="8433916"/>
          </a:xfrm>
          <a:custGeom>
            <a:avLst/>
            <a:gdLst>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51791 w 1417982"/>
              <a:gd name="connsiteY18" fmla="*/ 3193774 h 4518991"/>
              <a:gd name="connsiteX19" fmla="*/ 265043 w 1417982"/>
              <a:gd name="connsiteY19" fmla="*/ 3339547 h 4518991"/>
              <a:gd name="connsiteX20" fmla="*/ 278295 w 1417982"/>
              <a:gd name="connsiteY20" fmla="*/ 3538330 h 4518991"/>
              <a:gd name="connsiteX21" fmla="*/ 331304 w 1417982"/>
              <a:gd name="connsiteY21" fmla="*/ 3697356 h 4518991"/>
              <a:gd name="connsiteX22" fmla="*/ 331304 w 1417982"/>
              <a:gd name="connsiteY22" fmla="*/ 3829878 h 4518991"/>
              <a:gd name="connsiteX23" fmla="*/ 278295 w 1417982"/>
              <a:gd name="connsiteY23" fmla="*/ 3988904 h 4518991"/>
              <a:gd name="connsiteX24" fmla="*/ 278295 w 1417982"/>
              <a:gd name="connsiteY24" fmla="*/ 4147930 h 4518991"/>
              <a:gd name="connsiteX25" fmla="*/ 291548 w 1417982"/>
              <a:gd name="connsiteY25" fmla="*/ 4373217 h 4518991"/>
              <a:gd name="connsiteX26" fmla="*/ 331304 w 1417982"/>
              <a:gd name="connsiteY26" fmla="*/ 4426226 h 4518991"/>
              <a:gd name="connsiteX27" fmla="*/ 424069 w 1417982"/>
              <a:gd name="connsiteY27" fmla="*/ 4452730 h 4518991"/>
              <a:gd name="connsiteX28" fmla="*/ 834887 w 1417982"/>
              <a:gd name="connsiteY28" fmla="*/ 4492487 h 4518991"/>
              <a:gd name="connsiteX29" fmla="*/ 1086678 w 1417982"/>
              <a:gd name="connsiteY29" fmla="*/ 4479234 h 4518991"/>
              <a:gd name="connsiteX30" fmla="*/ 1325217 w 1417982"/>
              <a:gd name="connsiteY30" fmla="*/ 4505739 h 4518991"/>
              <a:gd name="connsiteX31" fmla="*/ 1364974 w 1417982"/>
              <a:gd name="connsiteY31" fmla="*/ 4518991 h 4518991"/>
              <a:gd name="connsiteX32" fmla="*/ 1417982 w 1417982"/>
              <a:gd name="connsiteY32" fmla="*/ 4161182 h 4518991"/>
              <a:gd name="connsiteX33" fmla="*/ 1378226 w 1417982"/>
              <a:gd name="connsiteY33" fmla="*/ 4055165 h 4518991"/>
              <a:gd name="connsiteX34" fmla="*/ 1417982 w 1417982"/>
              <a:gd name="connsiteY34" fmla="*/ 3962400 h 4518991"/>
              <a:gd name="connsiteX35" fmla="*/ 1338469 w 1417982"/>
              <a:gd name="connsiteY35" fmla="*/ 3843130 h 4518991"/>
              <a:gd name="connsiteX36" fmla="*/ 1311965 w 1417982"/>
              <a:gd name="connsiteY36" fmla="*/ 3617843 h 4518991"/>
              <a:gd name="connsiteX37" fmla="*/ 1325217 w 1417982"/>
              <a:gd name="connsiteY37" fmla="*/ 3511826 h 4518991"/>
              <a:gd name="connsiteX38" fmla="*/ 1325217 w 1417982"/>
              <a:gd name="connsiteY38" fmla="*/ 3286539 h 4518991"/>
              <a:gd name="connsiteX39" fmla="*/ 1325217 w 1417982"/>
              <a:gd name="connsiteY39" fmla="*/ 3048000 h 4518991"/>
              <a:gd name="connsiteX40" fmla="*/ 1166191 w 1417982"/>
              <a:gd name="connsiteY40" fmla="*/ 2769704 h 4518991"/>
              <a:gd name="connsiteX41" fmla="*/ 1311965 w 1417982"/>
              <a:gd name="connsiteY41" fmla="*/ 2517913 h 4518991"/>
              <a:gd name="connsiteX42" fmla="*/ 1258956 w 1417982"/>
              <a:gd name="connsiteY42" fmla="*/ 2305878 h 4518991"/>
              <a:gd name="connsiteX43" fmla="*/ 1245704 w 1417982"/>
              <a:gd name="connsiteY43" fmla="*/ 2146852 h 4518991"/>
              <a:gd name="connsiteX44" fmla="*/ 1272209 w 1417982"/>
              <a:gd name="connsiteY44" fmla="*/ 2040834 h 4518991"/>
              <a:gd name="connsiteX45" fmla="*/ 1258956 w 1417982"/>
              <a:gd name="connsiteY45" fmla="*/ 1881808 h 4518991"/>
              <a:gd name="connsiteX46" fmla="*/ 1205948 w 1417982"/>
              <a:gd name="connsiteY46" fmla="*/ 1722782 h 4518991"/>
              <a:gd name="connsiteX47" fmla="*/ 1205948 w 1417982"/>
              <a:gd name="connsiteY47" fmla="*/ 1457739 h 4518991"/>
              <a:gd name="connsiteX48" fmla="*/ 1179443 w 1417982"/>
              <a:gd name="connsiteY48" fmla="*/ 1258956 h 4518991"/>
              <a:gd name="connsiteX49" fmla="*/ 1152939 w 1417982"/>
              <a:gd name="connsiteY49" fmla="*/ 1086678 h 4518991"/>
              <a:gd name="connsiteX50" fmla="*/ 1166191 w 1417982"/>
              <a:gd name="connsiteY50" fmla="*/ 848139 h 4518991"/>
              <a:gd name="connsiteX51" fmla="*/ 1152939 w 1417982"/>
              <a:gd name="connsiteY51" fmla="*/ 675860 h 4518991"/>
              <a:gd name="connsiteX52" fmla="*/ 1113182 w 1417982"/>
              <a:gd name="connsiteY52" fmla="*/ 437321 h 4518991"/>
              <a:gd name="connsiteX53" fmla="*/ 1099930 w 1417982"/>
              <a:gd name="connsiteY53" fmla="*/ 291547 h 4518991"/>
              <a:gd name="connsiteX54" fmla="*/ 1152939 w 1417982"/>
              <a:gd name="connsiteY54" fmla="*/ 92765 h 4518991"/>
              <a:gd name="connsiteX55" fmla="*/ 1139687 w 1417982"/>
              <a:gd name="connsiteY55" fmla="*/ 0 h 4518991"/>
              <a:gd name="connsiteX56" fmla="*/ 848139 w 1417982"/>
              <a:gd name="connsiteY56" fmla="*/ 53008 h 4518991"/>
              <a:gd name="connsiteX57" fmla="*/ 278295 w 1417982"/>
              <a:gd name="connsiteY57" fmla="*/ 39756 h 4518991"/>
              <a:gd name="connsiteX58" fmla="*/ 53009 w 1417982"/>
              <a:gd name="connsiteY58"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62271 w 1417982"/>
              <a:gd name="connsiteY18" fmla="*/ 3034266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309100 w 1417982"/>
              <a:gd name="connsiteY18" fmla="*/ 3039645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227585 w 1417982"/>
              <a:gd name="connsiteY43" fmla="*/ 2656553 h 4518991"/>
              <a:gd name="connsiteX44" fmla="*/ 1311965 w 1417982"/>
              <a:gd name="connsiteY44" fmla="*/ 2517913 h 4518991"/>
              <a:gd name="connsiteX45" fmla="*/ 1258956 w 1417982"/>
              <a:gd name="connsiteY45" fmla="*/ 2305878 h 4518991"/>
              <a:gd name="connsiteX46" fmla="*/ 1245704 w 1417982"/>
              <a:gd name="connsiteY46" fmla="*/ 2146852 h 4518991"/>
              <a:gd name="connsiteX47" fmla="*/ 1272209 w 1417982"/>
              <a:gd name="connsiteY47" fmla="*/ 2040834 h 4518991"/>
              <a:gd name="connsiteX48" fmla="*/ 1258956 w 1417982"/>
              <a:gd name="connsiteY48" fmla="*/ 1881808 h 4518991"/>
              <a:gd name="connsiteX49" fmla="*/ 1205948 w 1417982"/>
              <a:gd name="connsiteY49" fmla="*/ 1722782 h 4518991"/>
              <a:gd name="connsiteX50" fmla="*/ 1205948 w 1417982"/>
              <a:gd name="connsiteY50" fmla="*/ 1457739 h 4518991"/>
              <a:gd name="connsiteX51" fmla="*/ 1179443 w 1417982"/>
              <a:gd name="connsiteY51" fmla="*/ 1258956 h 4518991"/>
              <a:gd name="connsiteX52" fmla="*/ 1152939 w 1417982"/>
              <a:gd name="connsiteY52" fmla="*/ 1086678 h 4518991"/>
              <a:gd name="connsiteX53" fmla="*/ 1166191 w 1417982"/>
              <a:gd name="connsiteY53" fmla="*/ 848139 h 4518991"/>
              <a:gd name="connsiteX54" fmla="*/ 1152939 w 1417982"/>
              <a:gd name="connsiteY54" fmla="*/ 675860 h 4518991"/>
              <a:gd name="connsiteX55" fmla="*/ 1113182 w 1417982"/>
              <a:gd name="connsiteY55" fmla="*/ 437321 h 4518991"/>
              <a:gd name="connsiteX56" fmla="*/ 1099930 w 1417982"/>
              <a:gd name="connsiteY56" fmla="*/ 291547 h 4518991"/>
              <a:gd name="connsiteX57" fmla="*/ 1152939 w 1417982"/>
              <a:gd name="connsiteY57" fmla="*/ 92765 h 4518991"/>
              <a:gd name="connsiteX58" fmla="*/ 1139687 w 1417982"/>
              <a:gd name="connsiteY58" fmla="*/ 0 h 4518991"/>
              <a:gd name="connsiteX59" fmla="*/ 848139 w 1417982"/>
              <a:gd name="connsiteY59" fmla="*/ 53008 h 4518991"/>
              <a:gd name="connsiteX60" fmla="*/ 278295 w 1417982"/>
              <a:gd name="connsiteY60" fmla="*/ 39756 h 4518991"/>
              <a:gd name="connsiteX61" fmla="*/ 53009 w 1417982"/>
              <a:gd name="connsiteY61"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06398 w 1417982"/>
              <a:gd name="connsiteY43" fmla="*/ 27570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417982" h="4518991">
                <a:moveTo>
                  <a:pt x="53009" y="106017"/>
                </a:moveTo>
                <a:lnTo>
                  <a:pt x="0" y="357808"/>
                </a:lnTo>
                <a:lnTo>
                  <a:pt x="159026" y="516834"/>
                </a:lnTo>
                <a:lnTo>
                  <a:pt x="66261" y="583095"/>
                </a:lnTo>
                <a:lnTo>
                  <a:pt x="79513" y="622852"/>
                </a:lnTo>
                <a:lnTo>
                  <a:pt x="185530" y="728869"/>
                </a:lnTo>
                <a:lnTo>
                  <a:pt x="212035" y="861391"/>
                </a:lnTo>
                <a:lnTo>
                  <a:pt x="159026" y="1020417"/>
                </a:lnTo>
                <a:lnTo>
                  <a:pt x="225287" y="1139687"/>
                </a:lnTo>
                <a:lnTo>
                  <a:pt x="238539" y="1338469"/>
                </a:lnTo>
                <a:cubicBezTo>
                  <a:pt x="210783" y="1465274"/>
                  <a:pt x="220870" y="1568174"/>
                  <a:pt x="212035" y="1683026"/>
                </a:cubicBezTo>
                <a:lnTo>
                  <a:pt x="212035" y="1828800"/>
                </a:lnTo>
                <a:lnTo>
                  <a:pt x="278295" y="1987826"/>
                </a:lnTo>
                <a:lnTo>
                  <a:pt x="278295" y="2120347"/>
                </a:lnTo>
                <a:lnTo>
                  <a:pt x="251791" y="2252869"/>
                </a:lnTo>
                <a:lnTo>
                  <a:pt x="251791" y="2398643"/>
                </a:lnTo>
                <a:lnTo>
                  <a:pt x="251791" y="2597426"/>
                </a:lnTo>
                <a:lnTo>
                  <a:pt x="279299" y="2759946"/>
                </a:lnTo>
                <a:cubicBezTo>
                  <a:pt x="245067" y="2801033"/>
                  <a:pt x="287465" y="2863634"/>
                  <a:pt x="291548" y="2915478"/>
                </a:cubicBezTo>
                <a:lnTo>
                  <a:pt x="309100" y="3039645"/>
                </a:lnTo>
                <a:cubicBezTo>
                  <a:pt x="264454" y="3085642"/>
                  <a:pt x="270894" y="3142398"/>
                  <a:pt x="251791" y="3193774"/>
                </a:cubicBezTo>
                <a:cubicBezTo>
                  <a:pt x="294522" y="3231607"/>
                  <a:pt x="260626" y="3290956"/>
                  <a:pt x="265043" y="3339547"/>
                </a:cubicBezTo>
                <a:cubicBezTo>
                  <a:pt x="231145" y="3400429"/>
                  <a:pt x="273878" y="3472069"/>
                  <a:pt x="278295" y="3538330"/>
                </a:cubicBezTo>
                <a:cubicBezTo>
                  <a:pt x="253394" y="3596717"/>
                  <a:pt x="360464" y="3649726"/>
                  <a:pt x="331304" y="3697356"/>
                </a:cubicBezTo>
                <a:cubicBezTo>
                  <a:pt x="314276" y="3730772"/>
                  <a:pt x="331304" y="3785704"/>
                  <a:pt x="331304" y="3829878"/>
                </a:cubicBezTo>
                <a:lnTo>
                  <a:pt x="278295" y="3988904"/>
                </a:lnTo>
                <a:lnTo>
                  <a:pt x="278295" y="4147930"/>
                </a:lnTo>
                <a:lnTo>
                  <a:pt x="291548" y="4373217"/>
                </a:lnTo>
                <a:lnTo>
                  <a:pt x="331304" y="4426226"/>
                </a:lnTo>
                <a:lnTo>
                  <a:pt x="424069" y="4452730"/>
                </a:lnTo>
                <a:lnTo>
                  <a:pt x="834887" y="4492487"/>
                </a:lnTo>
                <a:lnTo>
                  <a:pt x="1086678" y="4479234"/>
                </a:lnTo>
                <a:lnTo>
                  <a:pt x="1325217" y="4505739"/>
                </a:lnTo>
                <a:lnTo>
                  <a:pt x="1364974" y="4518991"/>
                </a:lnTo>
                <a:lnTo>
                  <a:pt x="1417982" y="4161182"/>
                </a:lnTo>
                <a:lnTo>
                  <a:pt x="1378226" y="4055165"/>
                </a:lnTo>
                <a:lnTo>
                  <a:pt x="1417982" y="3962400"/>
                </a:lnTo>
                <a:lnTo>
                  <a:pt x="1338469" y="3843130"/>
                </a:lnTo>
                <a:lnTo>
                  <a:pt x="1311965" y="3617843"/>
                </a:lnTo>
                <a:lnTo>
                  <a:pt x="1325217" y="3511826"/>
                </a:lnTo>
                <a:lnTo>
                  <a:pt x="1325217" y="3286539"/>
                </a:lnTo>
                <a:cubicBezTo>
                  <a:pt x="1325217" y="3207026"/>
                  <a:pt x="1278310" y="3123280"/>
                  <a:pt x="1325217" y="3048000"/>
                </a:cubicBezTo>
                <a:cubicBezTo>
                  <a:pt x="1322828" y="2982428"/>
                  <a:pt x="1250077" y="2933791"/>
                  <a:pt x="1227585" y="2876686"/>
                </a:cubicBezTo>
                <a:cubicBezTo>
                  <a:pt x="1277482" y="2819858"/>
                  <a:pt x="1245783" y="2786689"/>
                  <a:pt x="1225318" y="2751028"/>
                </a:cubicBezTo>
                <a:cubicBezTo>
                  <a:pt x="1296041" y="2734478"/>
                  <a:pt x="1230772" y="2706223"/>
                  <a:pt x="1251237" y="2668506"/>
                </a:cubicBezTo>
                <a:cubicBezTo>
                  <a:pt x="1279364" y="2622293"/>
                  <a:pt x="1283641" y="2604716"/>
                  <a:pt x="1288314" y="2511937"/>
                </a:cubicBezTo>
                <a:cubicBezTo>
                  <a:pt x="1243839" y="2441259"/>
                  <a:pt x="1276626" y="2376556"/>
                  <a:pt x="1258956" y="2305878"/>
                </a:cubicBezTo>
                <a:lnTo>
                  <a:pt x="1245704" y="2146852"/>
                </a:lnTo>
                <a:lnTo>
                  <a:pt x="1272209" y="2040834"/>
                </a:lnTo>
                <a:lnTo>
                  <a:pt x="1258956" y="1881808"/>
                </a:lnTo>
                <a:lnTo>
                  <a:pt x="1205948" y="1722782"/>
                </a:lnTo>
                <a:lnTo>
                  <a:pt x="1205948" y="1457739"/>
                </a:lnTo>
                <a:lnTo>
                  <a:pt x="1179443" y="1258956"/>
                </a:lnTo>
                <a:lnTo>
                  <a:pt x="1152939" y="1086678"/>
                </a:lnTo>
                <a:lnTo>
                  <a:pt x="1166191" y="848139"/>
                </a:lnTo>
                <a:lnTo>
                  <a:pt x="1152939" y="675860"/>
                </a:lnTo>
                <a:lnTo>
                  <a:pt x="1113182" y="437321"/>
                </a:lnTo>
                <a:lnTo>
                  <a:pt x="1099930" y="291547"/>
                </a:lnTo>
                <a:lnTo>
                  <a:pt x="1152939" y="92765"/>
                </a:lnTo>
                <a:lnTo>
                  <a:pt x="1139687" y="0"/>
                </a:lnTo>
                <a:lnTo>
                  <a:pt x="848139" y="53008"/>
                </a:lnTo>
                <a:lnTo>
                  <a:pt x="278295" y="39756"/>
                </a:lnTo>
                <a:lnTo>
                  <a:pt x="53009" y="106017"/>
                </a:lnTo>
                <a:close/>
              </a:path>
            </a:pathLst>
          </a:custGeom>
          <a:solidFill>
            <a:schemeClr val="accent2">
              <a:lumMod val="75000"/>
            </a:schemeClr>
          </a:solidFill>
          <a:ln w="28575">
            <a:solidFill>
              <a:schemeClr val="bg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3E238095-94E6-7031-080B-F81DC94F02B8}"/>
              </a:ext>
            </a:extLst>
          </p:cNvPr>
          <p:cNvGrpSpPr/>
          <p:nvPr/>
        </p:nvGrpSpPr>
        <p:grpSpPr>
          <a:xfrm rot="-5220000">
            <a:off x="7460761" y="2563210"/>
            <a:ext cx="1932746" cy="1117099"/>
            <a:chOff x="1657932" y="4247536"/>
            <a:chExt cx="1561987" cy="634181"/>
          </a:xfrm>
          <a:effectLst>
            <a:outerShdw blurRad="50800" dist="38100" dir="5400000" algn="t" rotWithShape="0">
              <a:prstClr val="black">
                <a:alpha val="40000"/>
              </a:prstClr>
            </a:outerShdw>
          </a:effectLst>
        </p:grpSpPr>
        <p:sp>
          <p:nvSpPr>
            <p:cNvPr id="6" name="Freeform: Shape 5">
              <a:extLst>
                <a:ext uri="{FF2B5EF4-FFF2-40B4-BE49-F238E27FC236}">
                  <a16:creationId xmlns:a16="http://schemas.microsoft.com/office/drawing/2014/main" id="{CF7EAF95-EBAF-225F-DCAD-946FB66C441E}"/>
                </a:ext>
              </a:extLst>
            </p:cNvPr>
            <p:cNvSpPr/>
            <p:nvPr/>
          </p:nvSpPr>
          <p:spPr>
            <a:xfrm>
              <a:off x="2236623" y="4486415"/>
              <a:ext cx="983296" cy="385204"/>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 name="connsiteX0" fmla="*/ 162232 w 1212717"/>
                <a:gd name="connsiteY0" fmla="*/ 0 h 689564"/>
                <a:gd name="connsiteX1" fmla="*/ 88490 w 1212717"/>
                <a:gd name="connsiteY1" fmla="*/ 147484 h 689564"/>
                <a:gd name="connsiteX2" fmla="*/ 88490 w 1212717"/>
                <a:gd name="connsiteY2" fmla="*/ 147484 h 689564"/>
                <a:gd name="connsiteX3" fmla="*/ 44245 w 1212717"/>
                <a:gd name="connsiteY3" fmla="*/ 353962 h 689564"/>
                <a:gd name="connsiteX4" fmla="*/ 0 w 1212717"/>
                <a:gd name="connsiteY4" fmla="*/ 575187 h 689564"/>
                <a:gd name="connsiteX5" fmla="*/ 973393 w 1212717"/>
                <a:gd name="connsiteY5" fmla="*/ 619433 h 689564"/>
                <a:gd name="connsiteX6" fmla="*/ 1212717 w 1212717"/>
                <a:gd name="connsiteY6" fmla="*/ 689564 h 689564"/>
                <a:gd name="connsiteX7" fmla="*/ 1165122 w 1212717"/>
                <a:gd name="connsiteY7" fmla="*/ 575187 h 689564"/>
                <a:gd name="connsiteX8" fmla="*/ 1165122 w 1212717"/>
                <a:gd name="connsiteY8" fmla="*/ 412955 h 689564"/>
                <a:gd name="connsiteX9" fmla="*/ 1165122 w 1212717"/>
                <a:gd name="connsiteY9" fmla="*/ 221226 h 689564"/>
                <a:gd name="connsiteX10" fmla="*/ 1194619 w 1212717"/>
                <a:gd name="connsiteY10" fmla="*/ 147484 h 689564"/>
                <a:gd name="connsiteX11" fmla="*/ 1047135 w 1212717"/>
                <a:gd name="connsiteY11" fmla="*/ 117987 h 689564"/>
                <a:gd name="connsiteX12" fmla="*/ 796412 w 1212717"/>
                <a:gd name="connsiteY12" fmla="*/ 73742 h 689564"/>
                <a:gd name="connsiteX13" fmla="*/ 457200 w 1212717"/>
                <a:gd name="connsiteY13" fmla="*/ 88491 h 689564"/>
                <a:gd name="connsiteX14" fmla="*/ 191729 w 1212717"/>
                <a:gd name="connsiteY14" fmla="*/ 44245 h 689564"/>
                <a:gd name="connsiteX15" fmla="*/ 162232 w 1212717"/>
                <a:gd name="connsiteY15" fmla="*/ 0 h 689564"/>
                <a:gd name="connsiteX0" fmla="*/ 162232 w 1207396"/>
                <a:gd name="connsiteY0" fmla="*/ 0 h 619844"/>
                <a:gd name="connsiteX1" fmla="*/ 88490 w 1207396"/>
                <a:gd name="connsiteY1" fmla="*/ 147484 h 619844"/>
                <a:gd name="connsiteX2" fmla="*/ 88490 w 1207396"/>
                <a:gd name="connsiteY2" fmla="*/ 147484 h 619844"/>
                <a:gd name="connsiteX3" fmla="*/ 44245 w 1207396"/>
                <a:gd name="connsiteY3" fmla="*/ 353962 h 619844"/>
                <a:gd name="connsiteX4" fmla="*/ 0 w 1207396"/>
                <a:gd name="connsiteY4" fmla="*/ 575187 h 619844"/>
                <a:gd name="connsiteX5" fmla="*/ 973393 w 1207396"/>
                <a:gd name="connsiteY5" fmla="*/ 619433 h 619844"/>
                <a:gd name="connsiteX6" fmla="*/ 1207396 w 1207396"/>
                <a:gd name="connsiteY6" fmla="*/ 548031 h 619844"/>
                <a:gd name="connsiteX7" fmla="*/ 1165122 w 1207396"/>
                <a:gd name="connsiteY7" fmla="*/ 575187 h 619844"/>
                <a:gd name="connsiteX8" fmla="*/ 1165122 w 1207396"/>
                <a:gd name="connsiteY8" fmla="*/ 412955 h 619844"/>
                <a:gd name="connsiteX9" fmla="*/ 1165122 w 1207396"/>
                <a:gd name="connsiteY9" fmla="*/ 221226 h 619844"/>
                <a:gd name="connsiteX10" fmla="*/ 1194619 w 1207396"/>
                <a:gd name="connsiteY10" fmla="*/ 147484 h 619844"/>
                <a:gd name="connsiteX11" fmla="*/ 1047135 w 1207396"/>
                <a:gd name="connsiteY11" fmla="*/ 117987 h 619844"/>
                <a:gd name="connsiteX12" fmla="*/ 796412 w 1207396"/>
                <a:gd name="connsiteY12" fmla="*/ 73742 h 619844"/>
                <a:gd name="connsiteX13" fmla="*/ 457200 w 1207396"/>
                <a:gd name="connsiteY13" fmla="*/ 88491 h 619844"/>
                <a:gd name="connsiteX14" fmla="*/ 191729 w 1207396"/>
                <a:gd name="connsiteY14" fmla="*/ 44245 h 619844"/>
                <a:gd name="connsiteX15" fmla="*/ 162232 w 1207396"/>
                <a:gd name="connsiteY15" fmla="*/ 0 h 61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7396" h="619844">
                  <a:moveTo>
                    <a:pt x="162232" y="0"/>
                  </a:moveTo>
                  <a:lnTo>
                    <a:pt x="88490" y="147484"/>
                  </a:lnTo>
                  <a:lnTo>
                    <a:pt x="88490" y="147484"/>
                  </a:lnTo>
                  <a:lnTo>
                    <a:pt x="44245" y="353962"/>
                  </a:lnTo>
                  <a:lnTo>
                    <a:pt x="0" y="575187"/>
                  </a:lnTo>
                  <a:cubicBezTo>
                    <a:pt x="324464" y="589936"/>
                    <a:pt x="772160" y="623959"/>
                    <a:pt x="973393" y="619433"/>
                  </a:cubicBezTo>
                  <a:cubicBezTo>
                    <a:pt x="1174626" y="614907"/>
                    <a:pt x="1127621" y="524654"/>
                    <a:pt x="1207396" y="548031"/>
                  </a:cubicBez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rgbClr val="F3F3F3"/>
                </a:gs>
                <a:gs pos="62000">
                  <a:schemeClr val="bg1"/>
                </a:gs>
                <a:gs pos="100000">
                  <a:schemeClr val="bg1">
                    <a:lumMod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13D545F0-E4C7-4A40-B1D6-0070C0FF7325}"/>
                </a:ext>
              </a:extLst>
            </p:cNvPr>
            <p:cNvSpPr/>
            <p:nvPr/>
          </p:nvSpPr>
          <p:spPr>
            <a:xfrm>
              <a:off x="1657932" y="4247536"/>
              <a:ext cx="1297858" cy="634181"/>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7858" h="634181">
                  <a:moveTo>
                    <a:pt x="162232" y="0"/>
                  </a:moveTo>
                  <a:lnTo>
                    <a:pt x="88490" y="147484"/>
                  </a:lnTo>
                  <a:lnTo>
                    <a:pt x="88490" y="147484"/>
                  </a:lnTo>
                  <a:lnTo>
                    <a:pt x="44245" y="353962"/>
                  </a:lnTo>
                  <a:lnTo>
                    <a:pt x="0" y="575187"/>
                  </a:lnTo>
                  <a:lnTo>
                    <a:pt x="973393" y="619433"/>
                  </a:lnTo>
                  <a:lnTo>
                    <a:pt x="1297858" y="634181"/>
                  </a:ln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chemeClr val="bg1">
                    <a:lumMod val="50000"/>
                  </a:schemeClr>
                </a:gs>
                <a:gs pos="25000">
                  <a:srgbClr val="F3F3F3"/>
                </a:gs>
                <a:gs pos="62000">
                  <a:schemeClr val="bg1"/>
                </a:gs>
                <a:gs pos="100000">
                  <a:schemeClr val="bg1">
                    <a:lumMod val="65000"/>
                  </a:schemeClr>
                </a:gs>
              </a:gsLst>
              <a:lin ang="5400000" scaled="1"/>
            </a:gradFill>
            <a:ln>
              <a:noFill/>
            </a:ln>
            <a:effectLst>
              <a:outerShdw blurRad="177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F4A2AEA3-BCE5-AC4A-8009-A51F4E3E94BD}"/>
              </a:ext>
            </a:extLst>
          </p:cNvPr>
          <p:cNvSpPr txBox="1"/>
          <p:nvPr/>
        </p:nvSpPr>
        <p:spPr>
          <a:xfrm>
            <a:off x="214722" y="2774770"/>
            <a:ext cx="653143" cy="923330"/>
          </a:xfrm>
          <a:prstGeom prst="rect">
            <a:avLst/>
          </a:prstGeom>
          <a:noFill/>
        </p:spPr>
        <p:txBody>
          <a:bodyPr wrap="square" rtlCol="0">
            <a:spAutoFit/>
          </a:bodyPr>
          <a:lstStyle>
            <a:defPPr>
              <a:defRPr lang="en-US"/>
            </a:defPPr>
            <a:lvl1pPr algn="ctr">
              <a:defRPr sz="5400" b="1">
                <a:solidFill>
                  <a:schemeClr val="bg1"/>
                </a:solidFill>
                <a:latin typeface="MV Boli" panose="02000500030200090000" pitchFamily="2" charset="0"/>
                <a:ea typeface="Open Sans" panose="020B0606030504020204" pitchFamily="34" charset="0"/>
                <a:cs typeface="MV Boli" panose="02000500030200090000" pitchFamily="2"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rPr>
              <a:t>2</a:t>
            </a:r>
          </a:p>
        </p:txBody>
      </p:sp>
      <p:sp>
        <p:nvSpPr>
          <p:cNvPr id="9" name="TextBox 8">
            <a:extLst>
              <a:ext uri="{FF2B5EF4-FFF2-40B4-BE49-F238E27FC236}">
                <a16:creationId xmlns:a16="http://schemas.microsoft.com/office/drawing/2014/main" id="{50FEE52A-BC0E-32CD-8512-B5508AABF1DD}"/>
              </a:ext>
            </a:extLst>
          </p:cNvPr>
          <p:cNvSpPr txBox="1"/>
          <p:nvPr/>
        </p:nvSpPr>
        <p:spPr>
          <a:xfrm rot="60000">
            <a:off x="800006" y="2882687"/>
            <a:ext cx="7249541" cy="584775"/>
          </a:xfrm>
          <a:prstGeom prst="rect">
            <a:avLst/>
          </a:prstGeom>
          <a:noFill/>
        </p:spPr>
        <p:txBody>
          <a:bodyPr wrap="square" rtlCol="0">
            <a:spAutoFit/>
          </a:bodyPr>
          <a:lstStyle/>
          <a:p>
            <a:pPr lvl="0" algn="ctr"/>
            <a:r>
              <a:rPr lang="en-US" sz="3200" b="1" dirty="0">
                <a:solidFill>
                  <a:prstClr val="white"/>
                </a:solidFill>
                <a:latin typeface="MV Boli" panose="02000500030200090000" pitchFamily="2" charset="0"/>
                <a:ea typeface="Open Sans" panose="020B0606030504020204" pitchFamily="34" charset="0"/>
                <a:cs typeface="MV Boli" panose="02000500030200090000" pitchFamily="2" charset="0"/>
              </a:rPr>
              <a:t>What is a Join?</a:t>
            </a:r>
          </a:p>
        </p:txBody>
      </p:sp>
    </p:spTree>
    <p:extLst>
      <p:ext uri="{BB962C8B-B14F-4D97-AF65-F5344CB8AC3E}">
        <p14:creationId xmlns:p14="http://schemas.microsoft.com/office/powerpoint/2010/main" val="4016318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0" fill="hold"/>
                                        <p:tgtEl>
                                          <p:spTgt spid="5"/>
                                        </p:tgtEl>
                                        <p:attrNameLst>
                                          <p:attrName>ppt_x</p:attrName>
                                        </p:attrNameLst>
                                      </p:cBhvr>
                                      <p:tavLst>
                                        <p:tav tm="0">
                                          <p:val>
                                            <p:strVal val="0-#ppt_w/2"/>
                                          </p:val>
                                        </p:tav>
                                        <p:tav tm="100000">
                                          <p:val>
                                            <p:strVal val="#ppt_x"/>
                                          </p:val>
                                        </p:tav>
                                      </p:tavLst>
                                    </p:anim>
                                    <p:anim calcmode="lin" valueType="num">
                                      <p:cBhvr additive="base">
                                        <p:cTn id="8" dur="2000" fill="hold"/>
                                        <p:tgtEl>
                                          <p:spTgt spid="5"/>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2250"/>
                                        <p:tgtEl>
                                          <p:spTgt spid="4"/>
                                        </p:tgtEl>
                                      </p:cBhvr>
                                    </p:animEffect>
                                  </p:childTnLst>
                                </p:cTn>
                              </p:par>
                            </p:childTnLst>
                          </p:cTn>
                        </p:par>
                        <p:par>
                          <p:cTn id="12" fill="hold">
                            <p:stCondLst>
                              <p:cond delay="2250"/>
                            </p:stCondLst>
                            <p:childTnLst>
                              <p:par>
                                <p:cTn id="13" presetID="53" presetClass="entr" presetSubtype="1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8460DAD-E25F-0D2C-9648-53A0EE3EB797}"/>
              </a:ext>
            </a:extLst>
          </p:cNvPr>
          <p:cNvGrpSpPr/>
          <p:nvPr/>
        </p:nvGrpSpPr>
        <p:grpSpPr>
          <a:xfrm>
            <a:off x="301077" y="4630524"/>
            <a:ext cx="11372492" cy="2133600"/>
            <a:chOff x="301077" y="4630524"/>
            <a:chExt cx="11372492" cy="2133600"/>
          </a:xfrm>
        </p:grpSpPr>
        <p:sp>
          <p:nvSpPr>
            <p:cNvPr id="6" name="Rectangle: Rounded Corners 5">
              <a:extLst>
                <a:ext uri="{FF2B5EF4-FFF2-40B4-BE49-F238E27FC236}">
                  <a16:creationId xmlns:a16="http://schemas.microsoft.com/office/drawing/2014/main" id="{55EA6131-FE65-356B-FF03-521C9B58846A}"/>
                </a:ext>
              </a:extLst>
            </p:cNvPr>
            <p:cNvSpPr/>
            <p:nvPr/>
          </p:nvSpPr>
          <p:spPr>
            <a:xfrm>
              <a:off x="605876" y="4630524"/>
              <a:ext cx="11067693" cy="2133600"/>
            </a:xfrm>
            <a:prstGeom prst="roundRect">
              <a:avLst/>
            </a:prstGeom>
            <a:gradFill flip="none" rotWithShape="1">
              <a:gsLst>
                <a:gs pos="0">
                  <a:schemeClr val="bg1"/>
                </a:gs>
                <a:gs pos="35000">
                  <a:schemeClr val="accent1">
                    <a:lumMod val="0"/>
                    <a:lumOff val="100000"/>
                  </a:schemeClr>
                </a:gs>
                <a:gs pos="100000">
                  <a:srgbClr val="0D3039"/>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Graphical user interface, text&#10;&#10;Description automatically generated with medium confidence">
              <a:extLst>
                <a:ext uri="{FF2B5EF4-FFF2-40B4-BE49-F238E27FC236}">
                  <a16:creationId xmlns:a16="http://schemas.microsoft.com/office/drawing/2014/main" id="{FF2A8C1B-5012-4CF3-8730-3FF34D333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7552" y="5596970"/>
              <a:ext cx="2084032" cy="715548"/>
            </a:xfrm>
            <a:prstGeom prst="rect">
              <a:avLst/>
            </a:prstGeom>
          </p:spPr>
        </p:pic>
        <p:pic>
          <p:nvPicPr>
            <p:cNvPr id="11" name="Picture 10">
              <a:extLst>
                <a:ext uri="{FF2B5EF4-FFF2-40B4-BE49-F238E27FC236}">
                  <a16:creationId xmlns:a16="http://schemas.microsoft.com/office/drawing/2014/main" id="{65FF4B71-593E-EB74-D02B-407DBF1F4CC0}"/>
                </a:ext>
              </a:extLst>
            </p:cNvPr>
            <p:cNvPicPr>
              <a:picLocks noChangeAspect="1"/>
            </p:cNvPicPr>
            <p:nvPr/>
          </p:nvPicPr>
          <p:blipFill>
            <a:blip r:embed="rId3"/>
            <a:stretch>
              <a:fillRect/>
            </a:stretch>
          </p:blipFill>
          <p:spPr>
            <a:xfrm>
              <a:off x="9634302" y="5465600"/>
              <a:ext cx="1484300" cy="978289"/>
            </a:xfrm>
            <a:prstGeom prst="rect">
              <a:avLst/>
            </a:prstGeom>
          </p:spPr>
        </p:pic>
        <p:pic>
          <p:nvPicPr>
            <p:cNvPr id="12" name="Picture 11" descr="Logo, icon&#10;&#10;Description automatically generated">
              <a:extLst>
                <a:ext uri="{FF2B5EF4-FFF2-40B4-BE49-F238E27FC236}">
                  <a16:creationId xmlns:a16="http://schemas.microsoft.com/office/drawing/2014/main" id="{E415D590-099E-BC61-7B8D-4C6F11E968E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0976" y="5802850"/>
              <a:ext cx="420827" cy="365694"/>
            </a:xfrm>
            <a:prstGeom prst="rect">
              <a:avLst/>
            </a:prstGeom>
          </p:spPr>
        </p:pic>
        <p:sp>
          <p:nvSpPr>
            <p:cNvPr id="13" name="Subtitle 2">
              <a:extLst>
                <a:ext uri="{FF2B5EF4-FFF2-40B4-BE49-F238E27FC236}">
                  <a16:creationId xmlns:a16="http://schemas.microsoft.com/office/drawing/2014/main" id="{DC17C374-BCD3-8E5D-E58B-2E8806A7F72B}"/>
                </a:ext>
              </a:extLst>
            </p:cNvPr>
            <p:cNvSpPr txBox="1">
              <a:spLocks/>
            </p:cNvSpPr>
            <p:nvPr/>
          </p:nvSpPr>
          <p:spPr>
            <a:xfrm>
              <a:off x="301077" y="4782924"/>
              <a:ext cx="4544490" cy="18288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200" b="1" dirty="0">
                  <a:solidFill>
                    <a:schemeClr val="bg1"/>
                  </a:solidFill>
                  <a:latin typeface="Arial Black" panose="020B0A04020102020204" pitchFamily="34" charset="0"/>
                </a:rPr>
                <a:t>Prepared By :</a:t>
              </a:r>
            </a:p>
            <a:p>
              <a:pPr marL="0" indent="0" algn="ctr">
                <a:buNone/>
              </a:pPr>
              <a:r>
                <a:rPr lang="en-US" b="1" dirty="0">
                  <a:solidFill>
                    <a:schemeClr val="bg1"/>
                  </a:solidFill>
                  <a:latin typeface="Arial Black" panose="020B0A04020102020204" pitchFamily="34" charset="0"/>
                </a:rPr>
                <a:t>Said Fawzy</a:t>
              </a:r>
            </a:p>
            <a:p>
              <a:pPr marL="0" indent="0" algn="ctr">
                <a:buNone/>
              </a:pPr>
              <a:r>
                <a:rPr lang="en-US" sz="1200" b="1" dirty="0">
                  <a:solidFill>
                    <a:schemeClr val="bg1"/>
                  </a:solidFill>
                  <a:latin typeface="Arial Black" panose="020B0A04020102020204" pitchFamily="34" charset="0"/>
                </a:rPr>
                <a:t>Manager of Information Center</a:t>
              </a:r>
            </a:p>
            <a:p>
              <a:pPr marL="0" indent="0" algn="ctr">
                <a:buNone/>
              </a:pPr>
              <a:r>
                <a:rPr lang="en-US" sz="1200" b="1" dirty="0">
                  <a:solidFill>
                    <a:schemeClr val="bg1"/>
                  </a:solidFill>
                  <a:latin typeface="Arial Black" panose="020B0A04020102020204" pitchFamily="34" charset="0"/>
                </a:rPr>
                <a:t>Tendering Department</a:t>
              </a:r>
            </a:p>
            <a:p>
              <a:pPr marL="0" indent="0" algn="ctr">
                <a:buNone/>
              </a:pPr>
              <a:r>
                <a:rPr lang="en-US" sz="1200" b="1" dirty="0">
                  <a:solidFill>
                    <a:schemeClr val="bg1"/>
                  </a:solidFill>
                  <a:latin typeface="Arial Black" panose="020B0A04020102020204" pitchFamily="34" charset="0"/>
                </a:rPr>
                <a:t>Arab Contractors </a:t>
              </a:r>
            </a:p>
          </p:txBody>
        </p:sp>
      </p:grpSp>
      <p:grpSp>
        <p:nvGrpSpPr>
          <p:cNvPr id="15" name="Group 14">
            <a:extLst>
              <a:ext uri="{FF2B5EF4-FFF2-40B4-BE49-F238E27FC236}">
                <a16:creationId xmlns:a16="http://schemas.microsoft.com/office/drawing/2014/main" id="{33CF8D17-35DC-01B3-CFFD-9310CC53F251}"/>
              </a:ext>
            </a:extLst>
          </p:cNvPr>
          <p:cNvGrpSpPr/>
          <p:nvPr/>
        </p:nvGrpSpPr>
        <p:grpSpPr>
          <a:xfrm>
            <a:off x="-117893" y="865285"/>
            <a:ext cx="12191999" cy="3358835"/>
            <a:chOff x="2843570" y="810651"/>
            <a:chExt cx="6883989" cy="1631249"/>
          </a:xfrm>
        </p:grpSpPr>
        <p:grpSp>
          <p:nvGrpSpPr>
            <p:cNvPr id="16" name="Group 15">
              <a:extLst>
                <a:ext uri="{FF2B5EF4-FFF2-40B4-BE49-F238E27FC236}">
                  <a16:creationId xmlns:a16="http://schemas.microsoft.com/office/drawing/2014/main" id="{1263A1C6-0768-61F3-3983-14C1722F5E05}"/>
                </a:ext>
              </a:extLst>
            </p:cNvPr>
            <p:cNvGrpSpPr/>
            <p:nvPr/>
          </p:nvGrpSpPr>
          <p:grpSpPr>
            <a:xfrm>
              <a:off x="5341189" y="810651"/>
              <a:ext cx="1837539" cy="1631249"/>
              <a:chOff x="5341189" y="810651"/>
              <a:chExt cx="1837539" cy="1631249"/>
            </a:xfrm>
          </p:grpSpPr>
          <p:pic>
            <p:nvPicPr>
              <p:cNvPr id="18" name="Picture 2" descr="What is Power BI? - Beginner's Guide to Power BI | DataCamp">
                <a:extLst>
                  <a:ext uri="{FF2B5EF4-FFF2-40B4-BE49-F238E27FC236}">
                    <a16:creationId xmlns:a16="http://schemas.microsoft.com/office/drawing/2014/main" id="{DD9EE306-5BE3-0CAB-1916-517B40D240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5534" y="810651"/>
                <a:ext cx="1653194" cy="163124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755244EE-8F99-689F-B67E-AAC0FC509EA2}"/>
                  </a:ext>
                </a:extLst>
              </p:cNvPr>
              <p:cNvSpPr/>
              <p:nvPr/>
            </p:nvSpPr>
            <p:spPr>
              <a:xfrm>
                <a:off x="5341189" y="1947251"/>
                <a:ext cx="1509622" cy="4017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C4441A9D-7B82-F0CD-0651-59C06B762A87}"/>
                </a:ext>
              </a:extLst>
            </p:cNvPr>
            <p:cNvSpPr txBox="1"/>
            <p:nvPr/>
          </p:nvSpPr>
          <p:spPr>
            <a:xfrm>
              <a:off x="2843570" y="1959527"/>
              <a:ext cx="6883989" cy="343791"/>
            </a:xfrm>
            <a:prstGeom prst="rect">
              <a:avLst/>
            </a:prstGeom>
            <a:noFill/>
          </p:spPr>
          <p:txBody>
            <a:bodyPr wrap="square">
              <a:spAutoFit/>
            </a:bodyPr>
            <a:lstStyle/>
            <a:p>
              <a:pPr algn="ctr"/>
              <a:r>
                <a:rPr lang="en-US" altLang="en-US" sz="4000" b="1" dirty="0">
                  <a:latin typeface="Arial Black" panose="020B0A04020102020204" pitchFamily="34" charset="0"/>
                  <a:cs typeface="Times New Roman" panose="02020603050405020304" pitchFamily="18" charset="0"/>
                </a:rPr>
                <a:t>6 Advanced Data Transformation</a:t>
              </a:r>
              <a:endParaRPr lang="en-US" sz="4000" dirty="0"/>
            </a:p>
          </p:txBody>
        </p:sp>
      </p:grpSp>
      <p:pic>
        <p:nvPicPr>
          <p:cNvPr id="21" name="Picture 20">
            <a:extLst>
              <a:ext uri="{FF2B5EF4-FFF2-40B4-BE49-F238E27FC236}">
                <a16:creationId xmlns:a16="http://schemas.microsoft.com/office/drawing/2014/main" id="{1384C76A-1F38-5091-E03F-8B3458692DE6}"/>
              </a:ext>
            </a:extLst>
          </p:cNvPr>
          <p:cNvPicPr>
            <a:picLocks noChangeAspect="1"/>
          </p:cNvPicPr>
          <p:nvPr/>
        </p:nvPicPr>
        <p:blipFill>
          <a:blip r:embed="rId6"/>
          <a:stretch>
            <a:fillRect/>
          </a:stretch>
        </p:blipFill>
        <p:spPr>
          <a:xfrm>
            <a:off x="301077" y="163034"/>
            <a:ext cx="2110221" cy="1467415"/>
          </a:xfrm>
          <a:prstGeom prst="rect">
            <a:avLst/>
          </a:prstGeom>
        </p:spPr>
      </p:pic>
    </p:spTree>
    <p:extLst>
      <p:ext uri="{BB962C8B-B14F-4D97-AF65-F5344CB8AC3E}">
        <p14:creationId xmlns:p14="http://schemas.microsoft.com/office/powerpoint/2010/main" val="265825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684A37-43E2-3077-D184-5B933882C348}"/>
              </a:ext>
            </a:extLst>
          </p:cNvPr>
          <p:cNvPicPr>
            <a:picLocks noChangeAspect="1"/>
          </p:cNvPicPr>
          <p:nvPr/>
        </p:nvPicPr>
        <p:blipFill>
          <a:blip r:embed="rId2"/>
          <a:stretch>
            <a:fillRect/>
          </a:stretch>
        </p:blipFill>
        <p:spPr>
          <a:xfrm>
            <a:off x="4765450" y="47445"/>
            <a:ext cx="1505160" cy="724001"/>
          </a:xfrm>
          <a:prstGeom prst="rect">
            <a:avLst/>
          </a:prstGeom>
        </p:spPr>
      </p:pic>
      <p:pic>
        <p:nvPicPr>
          <p:cNvPr id="5" name="Picture 4">
            <a:extLst>
              <a:ext uri="{FF2B5EF4-FFF2-40B4-BE49-F238E27FC236}">
                <a16:creationId xmlns:a16="http://schemas.microsoft.com/office/drawing/2014/main" id="{E69BB83E-9909-18B2-F1C4-98A12284D119}"/>
              </a:ext>
            </a:extLst>
          </p:cNvPr>
          <p:cNvPicPr>
            <a:picLocks noChangeAspect="1"/>
          </p:cNvPicPr>
          <p:nvPr/>
        </p:nvPicPr>
        <p:blipFill>
          <a:blip r:embed="rId3"/>
          <a:stretch>
            <a:fillRect/>
          </a:stretch>
        </p:blipFill>
        <p:spPr>
          <a:xfrm>
            <a:off x="275678" y="1075887"/>
            <a:ext cx="2686425" cy="4982270"/>
          </a:xfrm>
          <a:prstGeom prst="rect">
            <a:avLst/>
          </a:prstGeom>
        </p:spPr>
      </p:pic>
      <p:pic>
        <p:nvPicPr>
          <p:cNvPr id="7" name="Picture 6">
            <a:extLst>
              <a:ext uri="{FF2B5EF4-FFF2-40B4-BE49-F238E27FC236}">
                <a16:creationId xmlns:a16="http://schemas.microsoft.com/office/drawing/2014/main" id="{ACC5428B-9D1F-E067-7189-A4466959C2B2}"/>
              </a:ext>
            </a:extLst>
          </p:cNvPr>
          <p:cNvPicPr>
            <a:picLocks noChangeAspect="1"/>
          </p:cNvPicPr>
          <p:nvPr/>
        </p:nvPicPr>
        <p:blipFill>
          <a:blip r:embed="rId4"/>
          <a:stretch>
            <a:fillRect/>
          </a:stretch>
        </p:blipFill>
        <p:spPr>
          <a:xfrm>
            <a:off x="3423020" y="2735968"/>
            <a:ext cx="704948" cy="609685"/>
          </a:xfrm>
          <a:prstGeom prst="rect">
            <a:avLst/>
          </a:prstGeom>
        </p:spPr>
      </p:pic>
      <p:pic>
        <p:nvPicPr>
          <p:cNvPr id="9" name="Picture 8">
            <a:extLst>
              <a:ext uri="{FF2B5EF4-FFF2-40B4-BE49-F238E27FC236}">
                <a16:creationId xmlns:a16="http://schemas.microsoft.com/office/drawing/2014/main" id="{6013EFEF-3E22-05FA-C14B-6FE6705FE093}"/>
              </a:ext>
            </a:extLst>
          </p:cNvPr>
          <p:cNvPicPr>
            <a:picLocks noChangeAspect="1"/>
          </p:cNvPicPr>
          <p:nvPr/>
        </p:nvPicPr>
        <p:blipFill>
          <a:blip r:embed="rId5"/>
          <a:stretch>
            <a:fillRect/>
          </a:stretch>
        </p:blipFill>
        <p:spPr>
          <a:xfrm>
            <a:off x="4588885" y="1411808"/>
            <a:ext cx="2314898" cy="3867690"/>
          </a:xfrm>
          <a:prstGeom prst="rect">
            <a:avLst/>
          </a:prstGeom>
        </p:spPr>
      </p:pic>
      <p:pic>
        <p:nvPicPr>
          <p:cNvPr id="11" name="Picture 10">
            <a:extLst>
              <a:ext uri="{FF2B5EF4-FFF2-40B4-BE49-F238E27FC236}">
                <a16:creationId xmlns:a16="http://schemas.microsoft.com/office/drawing/2014/main" id="{35F84519-9652-0A94-724A-30D7A1D64AB5}"/>
              </a:ext>
            </a:extLst>
          </p:cNvPr>
          <p:cNvPicPr>
            <a:picLocks noChangeAspect="1"/>
          </p:cNvPicPr>
          <p:nvPr/>
        </p:nvPicPr>
        <p:blipFill>
          <a:blip r:embed="rId6"/>
          <a:stretch>
            <a:fillRect/>
          </a:stretch>
        </p:blipFill>
        <p:spPr>
          <a:xfrm>
            <a:off x="7578652" y="844991"/>
            <a:ext cx="2762636" cy="4391638"/>
          </a:xfrm>
          <a:prstGeom prst="rect">
            <a:avLst/>
          </a:prstGeom>
        </p:spPr>
      </p:pic>
    </p:spTree>
    <p:extLst>
      <p:ext uri="{BB962C8B-B14F-4D97-AF65-F5344CB8AC3E}">
        <p14:creationId xmlns:p14="http://schemas.microsoft.com/office/powerpoint/2010/main" val="3999823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684A37-43E2-3077-D184-5B933882C348}"/>
              </a:ext>
            </a:extLst>
          </p:cNvPr>
          <p:cNvPicPr>
            <a:picLocks noChangeAspect="1"/>
          </p:cNvPicPr>
          <p:nvPr/>
        </p:nvPicPr>
        <p:blipFill>
          <a:blip r:embed="rId2"/>
          <a:stretch>
            <a:fillRect/>
          </a:stretch>
        </p:blipFill>
        <p:spPr>
          <a:xfrm>
            <a:off x="4765450" y="47445"/>
            <a:ext cx="1505160" cy="724001"/>
          </a:xfrm>
          <a:prstGeom prst="rect">
            <a:avLst/>
          </a:prstGeom>
        </p:spPr>
      </p:pic>
      <p:pic>
        <p:nvPicPr>
          <p:cNvPr id="4" name="Picture 3">
            <a:extLst>
              <a:ext uri="{FF2B5EF4-FFF2-40B4-BE49-F238E27FC236}">
                <a16:creationId xmlns:a16="http://schemas.microsoft.com/office/drawing/2014/main" id="{4B138806-C52A-113F-ED08-531E71E9CED7}"/>
              </a:ext>
            </a:extLst>
          </p:cNvPr>
          <p:cNvPicPr>
            <a:picLocks noChangeAspect="1"/>
          </p:cNvPicPr>
          <p:nvPr/>
        </p:nvPicPr>
        <p:blipFill>
          <a:blip r:embed="rId3"/>
          <a:stretch>
            <a:fillRect/>
          </a:stretch>
        </p:blipFill>
        <p:spPr>
          <a:xfrm>
            <a:off x="186606" y="1038263"/>
            <a:ext cx="3019846" cy="4591691"/>
          </a:xfrm>
          <a:prstGeom prst="rect">
            <a:avLst/>
          </a:prstGeom>
        </p:spPr>
      </p:pic>
      <p:pic>
        <p:nvPicPr>
          <p:cNvPr id="8" name="Picture 7">
            <a:extLst>
              <a:ext uri="{FF2B5EF4-FFF2-40B4-BE49-F238E27FC236}">
                <a16:creationId xmlns:a16="http://schemas.microsoft.com/office/drawing/2014/main" id="{3D68A0F0-FC6E-5DD4-BE89-939923AEDAB3}"/>
              </a:ext>
            </a:extLst>
          </p:cNvPr>
          <p:cNvPicPr>
            <a:picLocks noChangeAspect="1"/>
          </p:cNvPicPr>
          <p:nvPr/>
        </p:nvPicPr>
        <p:blipFill>
          <a:blip r:embed="rId4"/>
          <a:stretch>
            <a:fillRect/>
          </a:stretch>
        </p:blipFill>
        <p:spPr>
          <a:xfrm>
            <a:off x="4267772" y="2754649"/>
            <a:ext cx="809738" cy="762106"/>
          </a:xfrm>
          <a:prstGeom prst="rect">
            <a:avLst/>
          </a:prstGeom>
        </p:spPr>
      </p:pic>
      <p:pic>
        <p:nvPicPr>
          <p:cNvPr id="12" name="Picture 11">
            <a:extLst>
              <a:ext uri="{FF2B5EF4-FFF2-40B4-BE49-F238E27FC236}">
                <a16:creationId xmlns:a16="http://schemas.microsoft.com/office/drawing/2014/main" id="{CC3BB368-465E-F7CD-189E-CBC57FFCA438}"/>
              </a:ext>
            </a:extLst>
          </p:cNvPr>
          <p:cNvPicPr>
            <a:picLocks noChangeAspect="1"/>
          </p:cNvPicPr>
          <p:nvPr/>
        </p:nvPicPr>
        <p:blipFill>
          <a:blip r:embed="rId5"/>
          <a:stretch>
            <a:fillRect/>
          </a:stretch>
        </p:blipFill>
        <p:spPr>
          <a:xfrm>
            <a:off x="6096000" y="1728087"/>
            <a:ext cx="2152950" cy="2314898"/>
          </a:xfrm>
          <a:prstGeom prst="rect">
            <a:avLst/>
          </a:prstGeom>
        </p:spPr>
      </p:pic>
      <p:pic>
        <p:nvPicPr>
          <p:cNvPr id="14" name="Picture 13">
            <a:extLst>
              <a:ext uri="{FF2B5EF4-FFF2-40B4-BE49-F238E27FC236}">
                <a16:creationId xmlns:a16="http://schemas.microsoft.com/office/drawing/2014/main" id="{E0F075FA-575B-D9EC-4B8B-BE494801051C}"/>
              </a:ext>
            </a:extLst>
          </p:cNvPr>
          <p:cNvPicPr>
            <a:picLocks noChangeAspect="1"/>
          </p:cNvPicPr>
          <p:nvPr/>
        </p:nvPicPr>
        <p:blipFill>
          <a:blip r:embed="rId6"/>
          <a:stretch>
            <a:fillRect/>
          </a:stretch>
        </p:blipFill>
        <p:spPr>
          <a:xfrm>
            <a:off x="5637911" y="1262131"/>
            <a:ext cx="2953162" cy="4143953"/>
          </a:xfrm>
          <a:prstGeom prst="rect">
            <a:avLst/>
          </a:prstGeom>
        </p:spPr>
      </p:pic>
    </p:spTree>
    <p:extLst>
      <p:ext uri="{BB962C8B-B14F-4D97-AF65-F5344CB8AC3E}">
        <p14:creationId xmlns:p14="http://schemas.microsoft.com/office/powerpoint/2010/main" val="326562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ppt_w</p:attrName>
                                        </p:attrNameLst>
                                      </p:cBhvr>
                                      <p:tavLst>
                                        <p:tav tm="0">
                                          <p:val>
                                            <p:fltVal val="0"/>
                                          </p:val>
                                        </p:tav>
                                        <p:tav tm="100000">
                                          <p:val>
                                            <p:strVal val="#ppt_w"/>
                                          </p:val>
                                        </p:tav>
                                      </p:tavLst>
                                    </p:anim>
                                    <p:anim calcmode="lin" valueType="num">
                                      <p:cBhvr>
                                        <p:cTn id="21" dur="500" fill="hold"/>
                                        <p:tgtEl>
                                          <p:spTgt spid="14"/>
                                        </p:tgtEl>
                                        <p:attrNameLst>
                                          <p:attrName>ppt_h</p:attrName>
                                        </p:attrNameLst>
                                      </p:cBhvr>
                                      <p:tavLst>
                                        <p:tav tm="0">
                                          <p:val>
                                            <p:fltVal val="0"/>
                                          </p:val>
                                        </p:tav>
                                        <p:tav tm="100000">
                                          <p:val>
                                            <p:strVal val="#ppt_h"/>
                                          </p:val>
                                        </p:tav>
                                      </p:tavLst>
                                    </p:anim>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0C2B72-698F-9ED6-DAA4-022468214604}"/>
              </a:ext>
            </a:extLst>
          </p:cNvPr>
          <p:cNvPicPr>
            <a:picLocks noChangeAspect="1"/>
          </p:cNvPicPr>
          <p:nvPr/>
        </p:nvPicPr>
        <p:blipFill>
          <a:blip r:embed="rId2"/>
          <a:stretch>
            <a:fillRect/>
          </a:stretch>
        </p:blipFill>
        <p:spPr>
          <a:xfrm>
            <a:off x="2777706" y="0"/>
            <a:ext cx="6964441" cy="6120547"/>
          </a:xfrm>
          <a:prstGeom prst="rect">
            <a:avLst/>
          </a:prstGeom>
        </p:spPr>
      </p:pic>
    </p:spTree>
    <p:extLst>
      <p:ext uri="{BB962C8B-B14F-4D97-AF65-F5344CB8AC3E}">
        <p14:creationId xmlns:p14="http://schemas.microsoft.com/office/powerpoint/2010/main" val="471934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880A90-0EF6-1595-1F6B-143D25657CE6}"/>
              </a:ext>
            </a:extLst>
          </p:cNvPr>
          <p:cNvPicPr>
            <a:picLocks noChangeAspect="1"/>
          </p:cNvPicPr>
          <p:nvPr/>
        </p:nvPicPr>
        <p:blipFill>
          <a:blip r:embed="rId2"/>
          <a:stretch>
            <a:fillRect/>
          </a:stretch>
        </p:blipFill>
        <p:spPr>
          <a:xfrm>
            <a:off x="595223" y="73933"/>
            <a:ext cx="10581401" cy="5969428"/>
          </a:xfrm>
          <a:prstGeom prst="rect">
            <a:avLst/>
          </a:prstGeom>
        </p:spPr>
      </p:pic>
    </p:spTree>
    <p:extLst>
      <p:ext uri="{BB962C8B-B14F-4D97-AF65-F5344CB8AC3E}">
        <p14:creationId xmlns:p14="http://schemas.microsoft.com/office/powerpoint/2010/main" val="418859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58F502-0966-6B82-A9E3-0F69F307775E}"/>
              </a:ext>
            </a:extLst>
          </p:cNvPr>
          <p:cNvPicPr>
            <a:picLocks noChangeAspect="1"/>
          </p:cNvPicPr>
          <p:nvPr/>
        </p:nvPicPr>
        <p:blipFill>
          <a:blip r:embed="rId2"/>
          <a:stretch>
            <a:fillRect/>
          </a:stretch>
        </p:blipFill>
        <p:spPr>
          <a:xfrm>
            <a:off x="1259358" y="223126"/>
            <a:ext cx="9673283" cy="5807469"/>
          </a:xfrm>
          <a:prstGeom prst="rect">
            <a:avLst/>
          </a:prstGeom>
        </p:spPr>
      </p:pic>
    </p:spTree>
    <p:extLst>
      <p:ext uri="{BB962C8B-B14F-4D97-AF65-F5344CB8AC3E}">
        <p14:creationId xmlns:p14="http://schemas.microsoft.com/office/powerpoint/2010/main" val="2260175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CA5CBC-6E73-2707-4255-BC5EF99D4092}"/>
              </a:ext>
            </a:extLst>
          </p:cNvPr>
          <p:cNvPicPr>
            <a:picLocks noChangeAspect="1"/>
          </p:cNvPicPr>
          <p:nvPr/>
        </p:nvPicPr>
        <p:blipFill>
          <a:blip r:embed="rId2"/>
          <a:stretch>
            <a:fillRect/>
          </a:stretch>
        </p:blipFill>
        <p:spPr>
          <a:xfrm>
            <a:off x="776377" y="142043"/>
            <a:ext cx="10378231" cy="5876032"/>
          </a:xfrm>
          <a:prstGeom prst="rect">
            <a:avLst/>
          </a:prstGeom>
        </p:spPr>
      </p:pic>
    </p:spTree>
    <p:extLst>
      <p:ext uri="{BB962C8B-B14F-4D97-AF65-F5344CB8AC3E}">
        <p14:creationId xmlns:p14="http://schemas.microsoft.com/office/powerpoint/2010/main" val="4112774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B86DE7-8868-CDC1-574E-8F06ECCB2C7A}"/>
              </a:ext>
            </a:extLst>
          </p:cNvPr>
          <p:cNvPicPr>
            <a:picLocks noChangeAspect="1"/>
          </p:cNvPicPr>
          <p:nvPr/>
        </p:nvPicPr>
        <p:blipFill>
          <a:blip r:embed="rId2"/>
          <a:stretch>
            <a:fillRect/>
          </a:stretch>
        </p:blipFill>
        <p:spPr>
          <a:xfrm>
            <a:off x="804124" y="1547550"/>
            <a:ext cx="10583752" cy="3762900"/>
          </a:xfrm>
          <a:prstGeom prst="rect">
            <a:avLst/>
          </a:prstGeom>
        </p:spPr>
      </p:pic>
      <p:sp>
        <p:nvSpPr>
          <p:cNvPr id="4" name="Rectangle 3">
            <a:extLst>
              <a:ext uri="{FF2B5EF4-FFF2-40B4-BE49-F238E27FC236}">
                <a16:creationId xmlns:a16="http://schemas.microsoft.com/office/drawing/2014/main" id="{90381477-2733-3D85-5228-DF8FECD91101}"/>
              </a:ext>
            </a:extLst>
          </p:cNvPr>
          <p:cNvSpPr/>
          <p:nvPr/>
        </p:nvSpPr>
        <p:spPr>
          <a:xfrm>
            <a:off x="804124" y="287790"/>
            <a:ext cx="7262566"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Advanced of Joining Data</a:t>
            </a:r>
          </a:p>
        </p:txBody>
      </p:sp>
    </p:spTree>
    <p:extLst>
      <p:ext uri="{BB962C8B-B14F-4D97-AF65-F5344CB8AC3E}">
        <p14:creationId xmlns:p14="http://schemas.microsoft.com/office/powerpoint/2010/main" val="2610739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5C2581-F76C-C153-7405-AD46AA966DFB}"/>
              </a:ext>
            </a:extLst>
          </p:cNvPr>
          <p:cNvPicPr>
            <a:picLocks noChangeAspect="1"/>
          </p:cNvPicPr>
          <p:nvPr/>
        </p:nvPicPr>
        <p:blipFill>
          <a:blip r:embed="rId2"/>
          <a:stretch>
            <a:fillRect/>
          </a:stretch>
        </p:blipFill>
        <p:spPr>
          <a:xfrm>
            <a:off x="942256" y="761628"/>
            <a:ext cx="10307488" cy="5334744"/>
          </a:xfrm>
          <a:prstGeom prst="rect">
            <a:avLst/>
          </a:prstGeom>
        </p:spPr>
      </p:pic>
    </p:spTree>
    <p:extLst>
      <p:ext uri="{BB962C8B-B14F-4D97-AF65-F5344CB8AC3E}">
        <p14:creationId xmlns:p14="http://schemas.microsoft.com/office/powerpoint/2010/main" val="2843851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381477-2733-3D85-5228-DF8FECD91101}"/>
              </a:ext>
            </a:extLst>
          </p:cNvPr>
          <p:cNvSpPr/>
          <p:nvPr/>
        </p:nvSpPr>
        <p:spPr>
          <a:xfrm>
            <a:off x="670429" y="175646"/>
            <a:ext cx="7262566"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Advanced of Joining Data</a:t>
            </a:r>
          </a:p>
        </p:txBody>
      </p:sp>
      <p:pic>
        <p:nvPicPr>
          <p:cNvPr id="5" name="Picture 4">
            <a:extLst>
              <a:ext uri="{FF2B5EF4-FFF2-40B4-BE49-F238E27FC236}">
                <a16:creationId xmlns:a16="http://schemas.microsoft.com/office/drawing/2014/main" id="{863B3154-69BC-31E3-3907-A850E387026F}"/>
              </a:ext>
            </a:extLst>
          </p:cNvPr>
          <p:cNvPicPr>
            <a:picLocks noChangeAspect="1"/>
          </p:cNvPicPr>
          <p:nvPr/>
        </p:nvPicPr>
        <p:blipFill>
          <a:blip r:embed="rId2"/>
          <a:stretch>
            <a:fillRect/>
          </a:stretch>
        </p:blipFill>
        <p:spPr>
          <a:xfrm>
            <a:off x="184912" y="1628523"/>
            <a:ext cx="11822175" cy="3600953"/>
          </a:xfrm>
          <a:prstGeom prst="rect">
            <a:avLst/>
          </a:prstGeom>
        </p:spPr>
      </p:pic>
    </p:spTree>
    <p:extLst>
      <p:ext uri="{BB962C8B-B14F-4D97-AF65-F5344CB8AC3E}">
        <p14:creationId xmlns:p14="http://schemas.microsoft.com/office/powerpoint/2010/main" val="1993978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D91A34-47CB-2BD1-36DE-18CCA60CF817}"/>
              </a:ext>
            </a:extLst>
          </p:cNvPr>
          <p:cNvPicPr>
            <a:picLocks noChangeAspect="1"/>
          </p:cNvPicPr>
          <p:nvPr/>
        </p:nvPicPr>
        <p:blipFill>
          <a:blip r:embed="rId2"/>
          <a:stretch>
            <a:fillRect/>
          </a:stretch>
        </p:blipFill>
        <p:spPr>
          <a:xfrm>
            <a:off x="1134465" y="0"/>
            <a:ext cx="6420746" cy="5944430"/>
          </a:xfrm>
          <a:prstGeom prst="rect">
            <a:avLst/>
          </a:prstGeom>
        </p:spPr>
      </p:pic>
      <p:pic>
        <p:nvPicPr>
          <p:cNvPr id="5" name="Picture 4">
            <a:extLst>
              <a:ext uri="{FF2B5EF4-FFF2-40B4-BE49-F238E27FC236}">
                <a16:creationId xmlns:a16="http://schemas.microsoft.com/office/drawing/2014/main" id="{09EC41C6-8B5E-A69A-D66C-AD58461C7D91}"/>
              </a:ext>
            </a:extLst>
          </p:cNvPr>
          <p:cNvPicPr>
            <a:picLocks noChangeAspect="1"/>
          </p:cNvPicPr>
          <p:nvPr/>
        </p:nvPicPr>
        <p:blipFill>
          <a:blip r:embed="rId3"/>
          <a:stretch>
            <a:fillRect/>
          </a:stretch>
        </p:blipFill>
        <p:spPr>
          <a:xfrm>
            <a:off x="227781" y="890233"/>
            <a:ext cx="11736438" cy="5077534"/>
          </a:xfrm>
          <a:prstGeom prst="rect">
            <a:avLst/>
          </a:prstGeom>
        </p:spPr>
      </p:pic>
    </p:spTree>
    <p:extLst>
      <p:ext uri="{BB962C8B-B14F-4D97-AF65-F5344CB8AC3E}">
        <p14:creationId xmlns:p14="http://schemas.microsoft.com/office/powerpoint/2010/main" val="274235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5A80E0B0-2069-4CBE-93AD-77AEA890AE2A}"/>
              </a:ext>
            </a:extLst>
          </p:cNvPr>
          <p:cNvSpPr/>
          <p:nvPr/>
        </p:nvSpPr>
        <p:spPr>
          <a:xfrm>
            <a:off x="7251" y="-493486"/>
            <a:ext cx="3329256" cy="7984420"/>
          </a:xfrm>
          <a:custGeom>
            <a:avLst/>
            <a:gdLst>
              <a:gd name="connsiteX0" fmla="*/ 0 w 3329256"/>
              <a:gd name="connsiteY0" fmla="*/ 0 h 7984420"/>
              <a:gd name="connsiteX1" fmla="*/ 1 w 3329256"/>
              <a:gd name="connsiteY1" fmla="*/ 0 h 7984420"/>
              <a:gd name="connsiteX2" fmla="*/ 1898776 w 3329256"/>
              <a:gd name="connsiteY2" fmla="*/ 1713483 h 7984420"/>
              <a:gd name="connsiteX3" fmla="*/ 1908630 w 3329256"/>
              <a:gd name="connsiteY3" fmla="*/ 1908628 h 7984420"/>
              <a:gd name="connsiteX4" fmla="*/ 1908630 w 3329256"/>
              <a:gd name="connsiteY4" fmla="*/ 6075792 h 7984420"/>
              <a:gd name="connsiteX5" fmla="*/ 1908626 w 3329256"/>
              <a:gd name="connsiteY5" fmla="*/ 6075792 h 7984420"/>
              <a:gd name="connsiteX6" fmla="*/ 1915960 w 3329256"/>
              <a:gd name="connsiteY6" fmla="*/ 6221042 h 7984420"/>
              <a:gd name="connsiteX7" fmla="*/ 3329256 w 3329256"/>
              <a:gd name="connsiteY7" fmla="*/ 7496421 h 7984420"/>
              <a:gd name="connsiteX8" fmla="*/ 3329256 w 3329256"/>
              <a:gd name="connsiteY8" fmla="*/ 7984420 h 7984420"/>
              <a:gd name="connsiteX9" fmla="*/ 3329255 w 3329256"/>
              <a:gd name="connsiteY9" fmla="*/ 7984420 h 7984420"/>
              <a:gd name="connsiteX10" fmla="*/ 1430480 w 3329256"/>
              <a:gd name="connsiteY10" fmla="*/ 6270937 h 7984420"/>
              <a:gd name="connsiteX11" fmla="*/ 1420626 w 3329256"/>
              <a:gd name="connsiteY11" fmla="*/ 6075792 h 7984420"/>
              <a:gd name="connsiteX12" fmla="*/ 1420626 w 3329256"/>
              <a:gd name="connsiteY12" fmla="*/ 1908628 h 7984420"/>
              <a:gd name="connsiteX13" fmla="*/ 1420630 w 3329256"/>
              <a:gd name="connsiteY13" fmla="*/ 1908628 h 7984420"/>
              <a:gd name="connsiteX14" fmla="*/ 1413296 w 3329256"/>
              <a:gd name="connsiteY14" fmla="*/ 1763378 h 7984420"/>
              <a:gd name="connsiteX15" fmla="*/ 0 w 3329256"/>
              <a:gd name="connsiteY15" fmla="*/ 487999 h 798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29256" h="7984420">
                <a:moveTo>
                  <a:pt x="0" y="0"/>
                </a:moveTo>
                <a:lnTo>
                  <a:pt x="1" y="0"/>
                </a:lnTo>
                <a:cubicBezTo>
                  <a:pt x="988227" y="0"/>
                  <a:pt x="1801035" y="751045"/>
                  <a:pt x="1898776" y="1713483"/>
                </a:cubicBezTo>
                <a:lnTo>
                  <a:pt x="1908630" y="1908628"/>
                </a:lnTo>
                <a:lnTo>
                  <a:pt x="1908630" y="6075792"/>
                </a:lnTo>
                <a:lnTo>
                  <a:pt x="1908626" y="6075792"/>
                </a:lnTo>
                <a:lnTo>
                  <a:pt x="1915960" y="6221042"/>
                </a:lnTo>
                <a:cubicBezTo>
                  <a:pt x="1988711" y="6937403"/>
                  <a:pt x="2593701" y="7496421"/>
                  <a:pt x="3329256" y="7496421"/>
                </a:cubicBezTo>
                <a:lnTo>
                  <a:pt x="3329256" y="7984420"/>
                </a:lnTo>
                <a:lnTo>
                  <a:pt x="3329255" y="7984420"/>
                </a:lnTo>
                <a:cubicBezTo>
                  <a:pt x="2341029" y="7984420"/>
                  <a:pt x="1528221" y="7233375"/>
                  <a:pt x="1430480" y="6270937"/>
                </a:cubicBezTo>
                <a:lnTo>
                  <a:pt x="1420626" y="6075792"/>
                </a:lnTo>
                <a:lnTo>
                  <a:pt x="1420626" y="1908628"/>
                </a:lnTo>
                <a:lnTo>
                  <a:pt x="1420630" y="1908628"/>
                </a:lnTo>
                <a:lnTo>
                  <a:pt x="1413296" y="1763378"/>
                </a:lnTo>
                <a:cubicBezTo>
                  <a:pt x="1340545" y="1047017"/>
                  <a:pt x="735555" y="487999"/>
                  <a:pt x="0" y="487999"/>
                </a:cubicBezTo>
                <a:close/>
              </a:path>
            </a:pathLst>
          </a:custGeom>
          <a:gradFill flip="none" rotWithShape="1">
            <a:gsLst>
              <a:gs pos="61000">
                <a:srgbClr val="00CC99"/>
              </a:gs>
              <a:gs pos="27400">
                <a:srgbClr val="33CCFF"/>
              </a:gs>
              <a:gs pos="0">
                <a:srgbClr val="000099"/>
              </a:gs>
              <a:gs pos="100000">
                <a:srgbClr val="0066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5CB93AC6-FE87-4FA9-BBD4-F140C94A9C2A}"/>
              </a:ext>
            </a:extLst>
          </p:cNvPr>
          <p:cNvGrpSpPr/>
          <p:nvPr/>
        </p:nvGrpSpPr>
        <p:grpSpPr>
          <a:xfrm>
            <a:off x="1437348" y="1240019"/>
            <a:ext cx="7200000" cy="1080000"/>
            <a:chOff x="1437350" y="1240020"/>
            <a:chExt cx="4301630" cy="635091"/>
          </a:xfrm>
        </p:grpSpPr>
        <p:sp>
          <p:nvSpPr>
            <p:cNvPr id="6" name="Freeform: Shape 5">
              <a:extLst>
                <a:ext uri="{FF2B5EF4-FFF2-40B4-BE49-F238E27FC236}">
                  <a16:creationId xmlns:a16="http://schemas.microsoft.com/office/drawing/2014/main" id="{04A175DB-5D33-43C8-AAE4-B1E831D1A234}"/>
                </a:ext>
              </a:extLst>
            </p:cNvPr>
            <p:cNvSpPr/>
            <p:nvPr/>
          </p:nvSpPr>
          <p:spPr>
            <a:xfrm flipV="1">
              <a:off x="1437350" y="1240020"/>
              <a:ext cx="4301630" cy="635091"/>
            </a:xfrm>
            <a:custGeom>
              <a:avLst/>
              <a:gdLst>
                <a:gd name="connsiteX0" fmla="*/ 314185 w 3126929"/>
                <a:gd name="connsiteY0" fmla="*/ 0 h 727424"/>
                <a:gd name="connsiteX1" fmla="*/ 3126929 w 3126929"/>
                <a:gd name="connsiteY1" fmla="*/ 0 h 727424"/>
                <a:gd name="connsiteX2" fmla="*/ 3126929 w 3126929"/>
                <a:gd name="connsiteY2" fmla="*/ 413239 h 727424"/>
                <a:gd name="connsiteX3" fmla="*/ 314185 w 3126929"/>
                <a:gd name="connsiteY3" fmla="*/ 413239 h 727424"/>
                <a:gd name="connsiteX4" fmla="*/ 0 w 3126929"/>
                <a:gd name="connsiteY4" fmla="*/ 727424 h 727424"/>
                <a:gd name="connsiteX5" fmla="*/ 0 w 3126929"/>
                <a:gd name="connsiteY5" fmla="*/ 314185 h 727424"/>
                <a:gd name="connsiteX6" fmla="*/ 314185 w 3126929"/>
                <a:gd name="connsiteY6" fmla="*/ 0 h 72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6929" h="727424">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solidFill>
              <a:srgbClr val="0066CC"/>
            </a:solid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8E0ECA3F-8570-4FB5-931A-BBA5339DECE3}"/>
                </a:ext>
              </a:extLst>
            </p:cNvPr>
            <p:cNvSpPr txBox="1"/>
            <p:nvPr/>
          </p:nvSpPr>
          <p:spPr>
            <a:xfrm>
              <a:off x="1925742" y="1552614"/>
              <a:ext cx="3656386" cy="2714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prstClr val="white"/>
                  </a:solidFill>
                  <a:latin typeface="Open Sans" panose="020B0606030504020204" pitchFamily="34" charset="0"/>
                  <a:ea typeface="Open Sans" panose="020B0606030504020204" pitchFamily="34" charset="0"/>
                  <a:cs typeface="Open Sans" panose="020B0606030504020204" pitchFamily="34" charset="0"/>
                </a:rPr>
                <a:t>The Importance of data combination .</a:t>
              </a:r>
              <a:endParaRPr kumimoji="0" lang="en-US" sz="2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8" name="TextBox 7">
            <a:extLst>
              <a:ext uri="{FF2B5EF4-FFF2-40B4-BE49-F238E27FC236}">
                <a16:creationId xmlns:a16="http://schemas.microsoft.com/office/drawing/2014/main" id="{67A620AF-3788-4F4E-848F-1363C314793B}"/>
              </a:ext>
            </a:extLst>
          </p:cNvPr>
          <p:cNvSpPr txBox="1"/>
          <p:nvPr/>
        </p:nvSpPr>
        <p:spPr>
          <a:xfrm>
            <a:off x="1337029" y="823948"/>
            <a:ext cx="65314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1</a:t>
            </a:r>
          </a:p>
        </p:txBody>
      </p:sp>
      <p:grpSp>
        <p:nvGrpSpPr>
          <p:cNvPr id="4" name="Group 3">
            <a:extLst>
              <a:ext uri="{FF2B5EF4-FFF2-40B4-BE49-F238E27FC236}">
                <a16:creationId xmlns:a16="http://schemas.microsoft.com/office/drawing/2014/main" id="{C9AEF2E9-14F9-4365-BFB5-3C0CF7A052E9}"/>
              </a:ext>
            </a:extLst>
          </p:cNvPr>
          <p:cNvGrpSpPr/>
          <p:nvPr/>
        </p:nvGrpSpPr>
        <p:grpSpPr>
          <a:xfrm>
            <a:off x="1437351" y="2583833"/>
            <a:ext cx="7200000" cy="1080000"/>
            <a:chOff x="1437351" y="2358629"/>
            <a:chExt cx="7200000" cy="1080000"/>
          </a:xfrm>
        </p:grpSpPr>
        <p:sp>
          <p:nvSpPr>
            <p:cNvPr id="10" name="Freeform: Shape 9">
              <a:extLst>
                <a:ext uri="{FF2B5EF4-FFF2-40B4-BE49-F238E27FC236}">
                  <a16:creationId xmlns:a16="http://schemas.microsoft.com/office/drawing/2014/main" id="{C14AB1F3-023E-48AE-989E-4EA1B96825EF}"/>
                </a:ext>
              </a:extLst>
            </p:cNvPr>
            <p:cNvSpPr/>
            <p:nvPr/>
          </p:nvSpPr>
          <p:spPr>
            <a:xfrm flipV="1">
              <a:off x="1437351" y="2358629"/>
              <a:ext cx="7200000" cy="1080000"/>
            </a:xfrm>
            <a:custGeom>
              <a:avLst/>
              <a:gdLst>
                <a:gd name="connsiteX0" fmla="*/ 314185 w 3126929"/>
                <a:gd name="connsiteY0" fmla="*/ 0 h 727424"/>
                <a:gd name="connsiteX1" fmla="*/ 3126929 w 3126929"/>
                <a:gd name="connsiteY1" fmla="*/ 0 h 727424"/>
                <a:gd name="connsiteX2" fmla="*/ 3126929 w 3126929"/>
                <a:gd name="connsiteY2" fmla="*/ 413239 h 727424"/>
                <a:gd name="connsiteX3" fmla="*/ 314185 w 3126929"/>
                <a:gd name="connsiteY3" fmla="*/ 413239 h 727424"/>
                <a:gd name="connsiteX4" fmla="*/ 0 w 3126929"/>
                <a:gd name="connsiteY4" fmla="*/ 727424 h 727424"/>
                <a:gd name="connsiteX5" fmla="*/ 0 w 3126929"/>
                <a:gd name="connsiteY5" fmla="*/ 314185 h 727424"/>
                <a:gd name="connsiteX6" fmla="*/ 314185 w 3126929"/>
                <a:gd name="connsiteY6" fmla="*/ 0 h 72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6929" h="727424">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solidFill>
              <a:srgbClr val="FF9900"/>
            </a:solid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6470A834-DA13-468F-A794-3687E8A14304}"/>
                </a:ext>
              </a:extLst>
            </p:cNvPr>
            <p:cNvSpPr txBox="1"/>
            <p:nvPr/>
          </p:nvSpPr>
          <p:spPr>
            <a:xfrm>
              <a:off x="2254811" y="2914418"/>
              <a:ext cx="6120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What is a Joint</a:t>
              </a:r>
            </a:p>
          </p:txBody>
        </p:sp>
      </p:grpSp>
      <p:sp>
        <p:nvSpPr>
          <p:cNvPr id="15" name="TextBox 14">
            <a:extLst>
              <a:ext uri="{FF2B5EF4-FFF2-40B4-BE49-F238E27FC236}">
                <a16:creationId xmlns:a16="http://schemas.microsoft.com/office/drawing/2014/main" id="{8F01748C-1478-4628-8CDE-6C69DF1916E8}"/>
              </a:ext>
            </a:extLst>
          </p:cNvPr>
          <p:cNvSpPr txBox="1"/>
          <p:nvPr/>
        </p:nvSpPr>
        <p:spPr>
          <a:xfrm>
            <a:off x="1337029" y="2213333"/>
            <a:ext cx="65314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2</a:t>
            </a:r>
          </a:p>
        </p:txBody>
      </p:sp>
      <p:grpSp>
        <p:nvGrpSpPr>
          <p:cNvPr id="42" name="Group 41">
            <a:extLst>
              <a:ext uri="{FF2B5EF4-FFF2-40B4-BE49-F238E27FC236}">
                <a16:creationId xmlns:a16="http://schemas.microsoft.com/office/drawing/2014/main" id="{06664870-6B63-42D0-8F14-11DB5DD34C01}"/>
              </a:ext>
            </a:extLst>
          </p:cNvPr>
          <p:cNvGrpSpPr/>
          <p:nvPr/>
        </p:nvGrpSpPr>
        <p:grpSpPr>
          <a:xfrm>
            <a:off x="1437351" y="3927647"/>
            <a:ext cx="7200000" cy="1080000"/>
            <a:chOff x="1437351" y="3508484"/>
            <a:chExt cx="7200000" cy="1080000"/>
          </a:xfrm>
        </p:grpSpPr>
        <p:sp>
          <p:nvSpPr>
            <p:cNvPr id="17" name="Freeform: Shape 16">
              <a:extLst>
                <a:ext uri="{FF2B5EF4-FFF2-40B4-BE49-F238E27FC236}">
                  <a16:creationId xmlns:a16="http://schemas.microsoft.com/office/drawing/2014/main" id="{DA4F560C-A913-4090-9959-6C383EC2884F}"/>
                </a:ext>
              </a:extLst>
            </p:cNvPr>
            <p:cNvSpPr/>
            <p:nvPr/>
          </p:nvSpPr>
          <p:spPr>
            <a:xfrm flipV="1">
              <a:off x="1437351" y="3508484"/>
              <a:ext cx="7200000" cy="1080000"/>
            </a:xfrm>
            <a:custGeom>
              <a:avLst/>
              <a:gdLst>
                <a:gd name="connsiteX0" fmla="*/ 314185 w 3126929"/>
                <a:gd name="connsiteY0" fmla="*/ 0 h 727424"/>
                <a:gd name="connsiteX1" fmla="*/ 3126929 w 3126929"/>
                <a:gd name="connsiteY1" fmla="*/ 0 h 727424"/>
                <a:gd name="connsiteX2" fmla="*/ 3126929 w 3126929"/>
                <a:gd name="connsiteY2" fmla="*/ 413239 h 727424"/>
                <a:gd name="connsiteX3" fmla="*/ 314185 w 3126929"/>
                <a:gd name="connsiteY3" fmla="*/ 413239 h 727424"/>
                <a:gd name="connsiteX4" fmla="*/ 0 w 3126929"/>
                <a:gd name="connsiteY4" fmla="*/ 727424 h 727424"/>
                <a:gd name="connsiteX5" fmla="*/ 0 w 3126929"/>
                <a:gd name="connsiteY5" fmla="*/ 314185 h 727424"/>
                <a:gd name="connsiteX6" fmla="*/ 314185 w 3126929"/>
                <a:gd name="connsiteY6" fmla="*/ 0 h 72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6929" h="727424">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solidFill>
              <a:srgbClr val="FF0066"/>
            </a:solid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91C56302-C5A7-4907-ABF1-8DD9AEA874F5}"/>
                </a:ext>
              </a:extLst>
            </p:cNvPr>
            <p:cNvSpPr txBox="1"/>
            <p:nvPr/>
          </p:nvSpPr>
          <p:spPr>
            <a:xfrm>
              <a:off x="2254811" y="4062489"/>
              <a:ext cx="6120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Join Types</a:t>
              </a:r>
            </a:p>
          </p:txBody>
        </p:sp>
      </p:grpSp>
      <p:sp>
        <p:nvSpPr>
          <p:cNvPr id="19" name="TextBox 18">
            <a:extLst>
              <a:ext uri="{FF2B5EF4-FFF2-40B4-BE49-F238E27FC236}">
                <a16:creationId xmlns:a16="http://schemas.microsoft.com/office/drawing/2014/main" id="{8A7C455A-AC74-479B-AE4B-995389E7560F}"/>
              </a:ext>
            </a:extLst>
          </p:cNvPr>
          <p:cNvSpPr txBox="1"/>
          <p:nvPr/>
        </p:nvSpPr>
        <p:spPr>
          <a:xfrm>
            <a:off x="1366405" y="3602718"/>
            <a:ext cx="65314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3</a:t>
            </a:r>
          </a:p>
        </p:txBody>
      </p:sp>
      <p:grpSp>
        <p:nvGrpSpPr>
          <p:cNvPr id="14" name="Group 13">
            <a:extLst>
              <a:ext uri="{FF2B5EF4-FFF2-40B4-BE49-F238E27FC236}">
                <a16:creationId xmlns:a16="http://schemas.microsoft.com/office/drawing/2014/main" id="{779F337C-E9DD-5BB7-A57A-A5B98F1D4D90}"/>
              </a:ext>
            </a:extLst>
          </p:cNvPr>
          <p:cNvGrpSpPr/>
          <p:nvPr/>
        </p:nvGrpSpPr>
        <p:grpSpPr>
          <a:xfrm>
            <a:off x="8151095" y="218152"/>
            <a:ext cx="3845427" cy="686723"/>
            <a:chOff x="8151095" y="218152"/>
            <a:chExt cx="3845427" cy="686723"/>
          </a:xfrm>
        </p:grpSpPr>
        <p:pic>
          <p:nvPicPr>
            <p:cNvPr id="12" name="Picture 11">
              <a:extLst>
                <a:ext uri="{FF2B5EF4-FFF2-40B4-BE49-F238E27FC236}">
                  <a16:creationId xmlns:a16="http://schemas.microsoft.com/office/drawing/2014/main" id="{690D02C9-9DA4-FCBE-F68F-A9A1766C1260}"/>
                </a:ext>
              </a:extLst>
            </p:cNvPr>
            <p:cNvPicPr>
              <a:picLocks noChangeAspect="1"/>
            </p:cNvPicPr>
            <p:nvPr/>
          </p:nvPicPr>
          <p:blipFill>
            <a:blip r:embed="rId2"/>
            <a:stretch>
              <a:fillRect/>
            </a:stretch>
          </p:blipFill>
          <p:spPr>
            <a:xfrm>
              <a:off x="8151095" y="218152"/>
              <a:ext cx="3810478" cy="686723"/>
            </a:xfrm>
            <a:prstGeom prst="rect">
              <a:avLst/>
            </a:prstGeom>
          </p:spPr>
        </p:pic>
        <p:sp>
          <p:nvSpPr>
            <p:cNvPr id="13" name="Rectangle 12">
              <a:extLst>
                <a:ext uri="{FF2B5EF4-FFF2-40B4-BE49-F238E27FC236}">
                  <a16:creationId xmlns:a16="http://schemas.microsoft.com/office/drawing/2014/main" id="{CC01717C-465E-2436-D392-D9259C327738}"/>
                </a:ext>
              </a:extLst>
            </p:cNvPr>
            <p:cNvSpPr/>
            <p:nvPr/>
          </p:nvSpPr>
          <p:spPr>
            <a:xfrm>
              <a:off x="11942522" y="733425"/>
              <a:ext cx="54000" cy="1714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 name="Group 1">
            <a:extLst>
              <a:ext uri="{FF2B5EF4-FFF2-40B4-BE49-F238E27FC236}">
                <a16:creationId xmlns:a16="http://schemas.microsoft.com/office/drawing/2014/main" id="{B7F5D1D8-7F54-B79D-3E2E-983E14655DC9}"/>
              </a:ext>
            </a:extLst>
          </p:cNvPr>
          <p:cNvGrpSpPr/>
          <p:nvPr/>
        </p:nvGrpSpPr>
        <p:grpSpPr>
          <a:xfrm>
            <a:off x="1437346" y="5313111"/>
            <a:ext cx="7200000" cy="1080000"/>
            <a:chOff x="1437351" y="3508484"/>
            <a:chExt cx="7200000" cy="1080000"/>
          </a:xfrm>
          <a:solidFill>
            <a:schemeClr val="accent6">
              <a:lumMod val="75000"/>
            </a:schemeClr>
          </a:solidFill>
        </p:grpSpPr>
        <p:sp>
          <p:nvSpPr>
            <p:cNvPr id="9" name="Freeform: Shape 8">
              <a:extLst>
                <a:ext uri="{FF2B5EF4-FFF2-40B4-BE49-F238E27FC236}">
                  <a16:creationId xmlns:a16="http://schemas.microsoft.com/office/drawing/2014/main" id="{6505B42E-0A44-F267-10EF-D28886D69CD9}"/>
                </a:ext>
              </a:extLst>
            </p:cNvPr>
            <p:cNvSpPr/>
            <p:nvPr/>
          </p:nvSpPr>
          <p:spPr>
            <a:xfrm flipV="1">
              <a:off x="1437351" y="3508484"/>
              <a:ext cx="7200000" cy="1080000"/>
            </a:xfrm>
            <a:custGeom>
              <a:avLst/>
              <a:gdLst>
                <a:gd name="connsiteX0" fmla="*/ 314185 w 3126929"/>
                <a:gd name="connsiteY0" fmla="*/ 0 h 727424"/>
                <a:gd name="connsiteX1" fmla="*/ 3126929 w 3126929"/>
                <a:gd name="connsiteY1" fmla="*/ 0 h 727424"/>
                <a:gd name="connsiteX2" fmla="*/ 3126929 w 3126929"/>
                <a:gd name="connsiteY2" fmla="*/ 413239 h 727424"/>
                <a:gd name="connsiteX3" fmla="*/ 314185 w 3126929"/>
                <a:gd name="connsiteY3" fmla="*/ 413239 h 727424"/>
                <a:gd name="connsiteX4" fmla="*/ 0 w 3126929"/>
                <a:gd name="connsiteY4" fmla="*/ 727424 h 727424"/>
                <a:gd name="connsiteX5" fmla="*/ 0 w 3126929"/>
                <a:gd name="connsiteY5" fmla="*/ 314185 h 727424"/>
                <a:gd name="connsiteX6" fmla="*/ 314185 w 3126929"/>
                <a:gd name="connsiteY6" fmla="*/ 0 h 72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6929" h="727424">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grp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B7D366A1-FD54-31A7-823E-42DC8F71D555}"/>
                </a:ext>
              </a:extLst>
            </p:cNvPr>
            <p:cNvSpPr txBox="1"/>
            <p:nvPr/>
          </p:nvSpPr>
          <p:spPr>
            <a:xfrm>
              <a:off x="2254811" y="4062489"/>
              <a:ext cx="6120000" cy="461665"/>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Pivot and Unpivot</a:t>
              </a:r>
            </a:p>
          </p:txBody>
        </p:sp>
      </p:grpSp>
      <p:sp>
        <p:nvSpPr>
          <p:cNvPr id="20" name="TextBox 19">
            <a:extLst>
              <a:ext uri="{FF2B5EF4-FFF2-40B4-BE49-F238E27FC236}">
                <a16:creationId xmlns:a16="http://schemas.microsoft.com/office/drawing/2014/main" id="{02B8AB37-DBA8-550C-E677-41B04F9E98F8}"/>
              </a:ext>
            </a:extLst>
          </p:cNvPr>
          <p:cNvSpPr txBox="1"/>
          <p:nvPr/>
        </p:nvSpPr>
        <p:spPr>
          <a:xfrm>
            <a:off x="1366400" y="4988182"/>
            <a:ext cx="65314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4</a:t>
            </a:r>
          </a:p>
        </p:txBody>
      </p:sp>
    </p:spTree>
    <p:extLst>
      <p:ext uri="{BB962C8B-B14F-4D97-AF65-F5344CB8AC3E}">
        <p14:creationId xmlns:p14="http://schemas.microsoft.com/office/powerpoint/2010/main" val="1112761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500"/>
                            </p:stCondLst>
                            <p:childTnLst>
                              <p:par>
                                <p:cTn id="16" presetID="17" presetClass="entr" presetSubtype="8"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ppt_x</p:attrName>
                                        </p:attrNameLst>
                                      </p:cBhvr>
                                      <p:tavLst>
                                        <p:tav tm="0">
                                          <p:val>
                                            <p:strVal val="#ppt_x-#ppt_w/2"/>
                                          </p:val>
                                        </p:tav>
                                        <p:tav tm="100000">
                                          <p:val>
                                            <p:strVal val="#ppt_x"/>
                                          </p:val>
                                        </p:tav>
                                      </p:tavLst>
                                    </p:anim>
                                    <p:anim calcmode="lin" valueType="num">
                                      <p:cBhvr>
                                        <p:cTn id="19" dur="500" fill="hold"/>
                                        <p:tgtEl>
                                          <p:spTgt spid="3"/>
                                        </p:tgtEl>
                                        <p:attrNameLst>
                                          <p:attrName>ppt_y</p:attrName>
                                        </p:attrNameLst>
                                      </p:cBhvr>
                                      <p:tavLst>
                                        <p:tav tm="0">
                                          <p:val>
                                            <p:strVal val="#ppt_y"/>
                                          </p:val>
                                        </p:tav>
                                        <p:tav tm="100000">
                                          <p:val>
                                            <p:strVal val="#ppt_y"/>
                                          </p:val>
                                        </p:tav>
                                      </p:tavLst>
                                    </p:anim>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p:cTn id="26" dur="500" fill="hold"/>
                                        <p:tgtEl>
                                          <p:spTgt spid="15"/>
                                        </p:tgtEl>
                                        <p:attrNameLst>
                                          <p:attrName>ppt_w</p:attrName>
                                        </p:attrNameLst>
                                      </p:cBhvr>
                                      <p:tavLst>
                                        <p:tav tm="0">
                                          <p:val>
                                            <p:fltVal val="0"/>
                                          </p:val>
                                        </p:tav>
                                        <p:tav tm="100000">
                                          <p:val>
                                            <p:strVal val="#ppt_w"/>
                                          </p:val>
                                        </p:tav>
                                      </p:tavLst>
                                    </p:anim>
                                    <p:anim calcmode="lin" valueType="num">
                                      <p:cBhvr>
                                        <p:cTn id="27" dur="500" fill="hold"/>
                                        <p:tgtEl>
                                          <p:spTgt spid="15"/>
                                        </p:tgtEl>
                                        <p:attrNameLst>
                                          <p:attrName>ppt_h</p:attrName>
                                        </p:attrNameLst>
                                      </p:cBhvr>
                                      <p:tavLst>
                                        <p:tav tm="0">
                                          <p:val>
                                            <p:fltVal val="0"/>
                                          </p:val>
                                        </p:tav>
                                        <p:tav tm="100000">
                                          <p:val>
                                            <p:strVal val="#ppt_h"/>
                                          </p:val>
                                        </p:tav>
                                      </p:tavLst>
                                    </p:anim>
                                    <p:animEffect transition="in" filter="fade">
                                      <p:cBhvr>
                                        <p:cTn id="28" dur="500"/>
                                        <p:tgtEl>
                                          <p:spTgt spid="15"/>
                                        </p:tgtEl>
                                      </p:cBhvr>
                                    </p:animEffect>
                                  </p:childTnLst>
                                </p:cTn>
                              </p:par>
                            </p:childTnLst>
                          </p:cTn>
                        </p:par>
                        <p:par>
                          <p:cTn id="29" fill="hold">
                            <p:stCondLst>
                              <p:cond delay="500"/>
                            </p:stCondLst>
                            <p:childTnLst>
                              <p:par>
                                <p:cTn id="30" presetID="17" presetClass="entr" presetSubtype="8"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p:cTn id="32" dur="500" fill="hold"/>
                                        <p:tgtEl>
                                          <p:spTgt spid="4"/>
                                        </p:tgtEl>
                                        <p:attrNameLst>
                                          <p:attrName>ppt_x</p:attrName>
                                        </p:attrNameLst>
                                      </p:cBhvr>
                                      <p:tavLst>
                                        <p:tav tm="0">
                                          <p:val>
                                            <p:strVal val="#ppt_x-#ppt_w/2"/>
                                          </p:val>
                                        </p:tav>
                                        <p:tav tm="100000">
                                          <p:val>
                                            <p:strVal val="#ppt_x"/>
                                          </p:val>
                                        </p:tav>
                                      </p:tavLst>
                                    </p:anim>
                                    <p:anim calcmode="lin" valueType="num">
                                      <p:cBhvr>
                                        <p:cTn id="33" dur="500" fill="hold"/>
                                        <p:tgtEl>
                                          <p:spTgt spid="4"/>
                                        </p:tgtEl>
                                        <p:attrNameLst>
                                          <p:attrName>ppt_y</p:attrName>
                                        </p:attrNameLst>
                                      </p:cBhvr>
                                      <p:tavLst>
                                        <p:tav tm="0">
                                          <p:val>
                                            <p:strVal val="#ppt_y"/>
                                          </p:val>
                                        </p:tav>
                                        <p:tav tm="100000">
                                          <p:val>
                                            <p:strVal val="#ppt_y"/>
                                          </p:val>
                                        </p:tav>
                                      </p:tavLst>
                                    </p:anim>
                                    <p:anim calcmode="lin" valueType="num">
                                      <p:cBhvr>
                                        <p:cTn id="34" dur="500" fill="hold"/>
                                        <p:tgtEl>
                                          <p:spTgt spid="4"/>
                                        </p:tgtEl>
                                        <p:attrNameLst>
                                          <p:attrName>ppt_w</p:attrName>
                                        </p:attrNameLst>
                                      </p:cBhvr>
                                      <p:tavLst>
                                        <p:tav tm="0">
                                          <p:val>
                                            <p:fltVal val="0"/>
                                          </p:val>
                                        </p:tav>
                                        <p:tav tm="100000">
                                          <p:val>
                                            <p:strVal val="#ppt_w"/>
                                          </p:val>
                                        </p:tav>
                                      </p:tavLst>
                                    </p:anim>
                                    <p:anim calcmode="lin" valueType="num">
                                      <p:cBhvr>
                                        <p:cTn id="35"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 calcmode="lin" valueType="num">
                                      <p:cBhvr>
                                        <p:cTn id="40" dur="500" fill="hold"/>
                                        <p:tgtEl>
                                          <p:spTgt spid="19"/>
                                        </p:tgtEl>
                                        <p:attrNameLst>
                                          <p:attrName>ppt_w</p:attrName>
                                        </p:attrNameLst>
                                      </p:cBhvr>
                                      <p:tavLst>
                                        <p:tav tm="0">
                                          <p:val>
                                            <p:fltVal val="0"/>
                                          </p:val>
                                        </p:tav>
                                        <p:tav tm="100000">
                                          <p:val>
                                            <p:strVal val="#ppt_w"/>
                                          </p:val>
                                        </p:tav>
                                      </p:tavLst>
                                    </p:anim>
                                    <p:anim calcmode="lin" valueType="num">
                                      <p:cBhvr>
                                        <p:cTn id="41" dur="500" fill="hold"/>
                                        <p:tgtEl>
                                          <p:spTgt spid="19"/>
                                        </p:tgtEl>
                                        <p:attrNameLst>
                                          <p:attrName>ppt_h</p:attrName>
                                        </p:attrNameLst>
                                      </p:cBhvr>
                                      <p:tavLst>
                                        <p:tav tm="0">
                                          <p:val>
                                            <p:fltVal val="0"/>
                                          </p:val>
                                        </p:tav>
                                        <p:tav tm="100000">
                                          <p:val>
                                            <p:strVal val="#ppt_h"/>
                                          </p:val>
                                        </p:tav>
                                      </p:tavLst>
                                    </p:anim>
                                    <p:animEffect transition="in" filter="fade">
                                      <p:cBhvr>
                                        <p:cTn id="42" dur="500"/>
                                        <p:tgtEl>
                                          <p:spTgt spid="19"/>
                                        </p:tgtEl>
                                      </p:cBhvr>
                                    </p:animEffect>
                                  </p:childTnLst>
                                </p:cTn>
                              </p:par>
                            </p:childTnLst>
                          </p:cTn>
                        </p:par>
                        <p:par>
                          <p:cTn id="43" fill="hold">
                            <p:stCondLst>
                              <p:cond delay="500"/>
                            </p:stCondLst>
                            <p:childTnLst>
                              <p:par>
                                <p:cTn id="44" presetID="17" presetClass="entr" presetSubtype="8" fill="hold" nodeType="afterEffect">
                                  <p:stCondLst>
                                    <p:cond delay="0"/>
                                  </p:stCondLst>
                                  <p:childTnLst>
                                    <p:set>
                                      <p:cBhvr>
                                        <p:cTn id="45" dur="1" fill="hold">
                                          <p:stCondLst>
                                            <p:cond delay="0"/>
                                          </p:stCondLst>
                                        </p:cTn>
                                        <p:tgtEl>
                                          <p:spTgt spid="42"/>
                                        </p:tgtEl>
                                        <p:attrNameLst>
                                          <p:attrName>style.visibility</p:attrName>
                                        </p:attrNameLst>
                                      </p:cBhvr>
                                      <p:to>
                                        <p:strVal val="visible"/>
                                      </p:to>
                                    </p:set>
                                    <p:anim calcmode="lin" valueType="num">
                                      <p:cBhvr>
                                        <p:cTn id="46" dur="500" fill="hold"/>
                                        <p:tgtEl>
                                          <p:spTgt spid="42"/>
                                        </p:tgtEl>
                                        <p:attrNameLst>
                                          <p:attrName>ppt_x</p:attrName>
                                        </p:attrNameLst>
                                      </p:cBhvr>
                                      <p:tavLst>
                                        <p:tav tm="0">
                                          <p:val>
                                            <p:strVal val="#ppt_x-#ppt_w/2"/>
                                          </p:val>
                                        </p:tav>
                                        <p:tav tm="100000">
                                          <p:val>
                                            <p:strVal val="#ppt_x"/>
                                          </p:val>
                                        </p:tav>
                                      </p:tavLst>
                                    </p:anim>
                                    <p:anim calcmode="lin" valueType="num">
                                      <p:cBhvr>
                                        <p:cTn id="47" dur="500" fill="hold"/>
                                        <p:tgtEl>
                                          <p:spTgt spid="42"/>
                                        </p:tgtEl>
                                        <p:attrNameLst>
                                          <p:attrName>ppt_y</p:attrName>
                                        </p:attrNameLst>
                                      </p:cBhvr>
                                      <p:tavLst>
                                        <p:tav tm="0">
                                          <p:val>
                                            <p:strVal val="#ppt_y"/>
                                          </p:val>
                                        </p:tav>
                                        <p:tav tm="100000">
                                          <p:val>
                                            <p:strVal val="#ppt_y"/>
                                          </p:val>
                                        </p:tav>
                                      </p:tavLst>
                                    </p:anim>
                                    <p:anim calcmode="lin" valueType="num">
                                      <p:cBhvr>
                                        <p:cTn id="48" dur="500" fill="hold"/>
                                        <p:tgtEl>
                                          <p:spTgt spid="42"/>
                                        </p:tgtEl>
                                        <p:attrNameLst>
                                          <p:attrName>ppt_w</p:attrName>
                                        </p:attrNameLst>
                                      </p:cBhvr>
                                      <p:tavLst>
                                        <p:tav tm="0">
                                          <p:val>
                                            <p:fltVal val="0"/>
                                          </p:val>
                                        </p:tav>
                                        <p:tav tm="100000">
                                          <p:val>
                                            <p:strVal val="#ppt_w"/>
                                          </p:val>
                                        </p:tav>
                                      </p:tavLst>
                                    </p:anim>
                                    <p:anim calcmode="lin" valueType="num">
                                      <p:cBhvr>
                                        <p:cTn id="49" dur="500" fill="hold"/>
                                        <p:tgtEl>
                                          <p:spTgt spid="42"/>
                                        </p:tgtEl>
                                        <p:attrNameLst>
                                          <p:attrName>ppt_h</p:attrName>
                                        </p:attrNameLst>
                                      </p:cBhvr>
                                      <p:tavLst>
                                        <p:tav tm="0">
                                          <p:val>
                                            <p:strVal val="#ppt_h"/>
                                          </p:val>
                                        </p:tav>
                                        <p:tav tm="100000">
                                          <p:val>
                                            <p:strVal val="#ppt_h"/>
                                          </p:val>
                                        </p:tav>
                                      </p:tavLst>
                                    </p:anim>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p:cTn id="54" dur="500" fill="hold"/>
                                        <p:tgtEl>
                                          <p:spTgt spid="20"/>
                                        </p:tgtEl>
                                        <p:attrNameLst>
                                          <p:attrName>ppt_w</p:attrName>
                                        </p:attrNameLst>
                                      </p:cBhvr>
                                      <p:tavLst>
                                        <p:tav tm="0">
                                          <p:val>
                                            <p:fltVal val="0"/>
                                          </p:val>
                                        </p:tav>
                                        <p:tav tm="100000">
                                          <p:val>
                                            <p:strVal val="#ppt_w"/>
                                          </p:val>
                                        </p:tav>
                                      </p:tavLst>
                                    </p:anim>
                                    <p:anim calcmode="lin" valueType="num">
                                      <p:cBhvr>
                                        <p:cTn id="55" dur="500" fill="hold"/>
                                        <p:tgtEl>
                                          <p:spTgt spid="20"/>
                                        </p:tgtEl>
                                        <p:attrNameLst>
                                          <p:attrName>ppt_h</p:attrName>
                                        </p:attrNameLst>
                                      </p:cBhvr>
                                      <p:tavLst>
                                        <p:tav tm="0">
                                          <p:val>
                                            <p:fltVal val="0"/>
                                          </p:val>
                                        </p:tav>
                                        <p:tav tm="100000">
                                          <p:val>
                                            <p:strVal val="#ppt_h"/>
                                          </p:val>
                                        </p:tav>
                                      </p:tavLst>
                                    </p:anim>
                                    <p:animEffect transition="in" filter="fade">
                                      <p:cBhvr>
                                        <p:cTn id="56" dur="500"/>
                                        <p:tgtEl>
                                          <p:spTgt spid="20"/>
                                        </p:tgtEl>
                                      </p:cBhvr>
                                    </p:animEffect>
                                  </p:childTnLst>
                                </p:cTn>
                              </p:par>
                            </p:childTnLst>
                          </p:cTn>
                        </p:par>
                        <p:par>
                          <p:cTn id="57" fill="hold">
                            <p:stCondLst>
                              <p:cond delay="500"/>
                            </p:stCondLst>
                            <p:childTnLst>
                              <p:par>
                                <p:cTn id="58" presetID="17" presetClass="entr" presetSubtype="8" fill="hold" nodeType="afterEffect">
                                  <p:stCondLst>
                                    <p:cond delay="0"/>
                                  </p:stCondLst>
                                  <p:childTnLst>
                                    <p:set>
                                      <p:cBhvr>
                                        <p:cTn id="59" dur="1" fill="hold">
                                          <p:stCondLst>
                                            <p:cond delay="0"/>
                                          </p:stCondLst>
                                        </p:cTn>
                                        <p:tgtEl>
                                          <p:spTgt spid="2"/>
                                        </p:tgtEl>
                                        <p:attrNameLst>
                                          <p:attrName>style.visibility</p:attrName>
                                        </p:attrNameLst>
                                      </p:cBhvr>
                                      <p:to>
                                        <p:strVal val="visible"/>
                                      </p:to>
                                    </p:set>
                                    <p:anim calcmode="lin" valueType="num">
                                      <p:cBhvr>
                                        <p:cTn id="60" dur="500" fill="hold"/>
                                        <p:tgtEl>
                                          <p:spTgt spid="2"/>
                                        </p:tgtEl>
                                        <p:attrNameLst>
                                          <p:attrName>ppt_x</p:attrName>
                                        </p:attrNameLst>
                                      </p:cBhvr>
                                      <p:tavLst>
                                        <p:tav tm="0">
                                          <p:val>
                                            <p:strVal val="#ppt_x-#ppt_w/2"/>
                                          </p:val>
                                        </p:tav>
                                        <p:tav tm="100000">
                                          <p:val>
                                            <p:strVal val="#ppt_x"/>
                                          </p:val>
                                        </p:tav>
                                      </p:tavLst>
                                    </p:anim>
                                    <p:anim calcmode="lin" valueType="num">
                                      <p:cBhvr>
                                        <p:cTn id="61" dur="500" fill="hold"/>
                                        <p:tgtEl>
                                          <p:spTgt spid="2"/>
                                        </p:tgtEl>
                                        <p:attrNameLst>
                                          <p:attrName>ppt_y</p:attrName>
                                        </p:attrNameLst>
                                      </p:cBhvr>
                                      <p:tavLst>
                                        <p:tav tm="0">
                                          <p:val>
                                            <p:strVal val="#ppt_y"/>
                                          </p:val>
                                        </p:tav>
                                        <p:tav tm="100000">
                                          <p:val>
                                            <p:strVal val="#ppt_y"/>
                                          </p:val>
                                        </p:tav>
                                      </p:tavLst>
                                    </p:anim>
                                    <p:anim calcmode="lin" valueType="num">
                                      <p:cBhvr>
                                        <p:cTn id="62" dur="500" fill="hold"/>
                                        <p:tgtEl>
                                          <p:spTgt spid="2"/>
                                        </p:tgtEl>
                                        <p:attrNameLst>
                                          <p:attrName>ppt_w</p:attrName>
                                        </p:attrNameLst>
                                      </p:cBhvr>
                                      <p:tavLst>
                                        <p:tav tm="0">
                                          <p:val>
                                            <p:fltVal val="0"/>
                                          </p:val>
                                        </p:tav>
                                        <p:tav tm="100000">
                                          <p:val>
                                            <p:strVal val="#ppt_w"/>
                                          </p:val>
                                        </p:tav>
                                      </p:tavLst>
                                    </p:anim>
                                    <p:anim calcmode="lin" valueType="num">
                                      <p:cBhvr>
                                        <p:cTn id="63"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5" grpId="0"/>
      <p:bldP spid="19" grpId="0"/>
      <p:bldP spid="2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C7212A-BF88-2F7F-BEDA-66FC90D2A273}"/>
              </a:ext>
            </a:extLst>
          </p:cNvPr>
          <p:cNvSpPr/>
          <p:nvPr/>
        </p:nvSpPr>
        <p:spPr>
          <a:xfrm>
            <a:off x="228629" y="215509"/>
            <a:ext cx="9267602"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Merge With Join Enables you to:</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6" name="Picture 5">
            <a:extLst>
              <a:ext uri="{FF2B5EF4-FFF2-40B4-BE49-F238E27FC236}">
                <a16:creationId xmlns:a16="http://schemas.microsoft.com/office/drawing/2014/main" id="{946AEAD4-A215-5EF1-0CF7-8CE1E5137705}"/>
              </a:ext>
            </a:extLst>
          </p:cNvPr>
          <p:cNvPicPr>
            <a:picLocks noChangeAspect="1"/>
          </p:cNvPicPr>
          <p:nvPr/>
        </p:nvPicPr>
        <p:blipFill>
          <a:blip r:embed="rId2"/>
          <a:stretch>
            <a:fillRect/>
          </a:stretch>
        </p:blipFill>
        <p:spPr>
          <a:xfrm>
            <a:off x="502944" y="1399892"/>
            <a:ext cx="10202699" cy="4058216"/>
          </a:xfrm>
          <a:prstGeom prst="rect">
            <a:avLst/>
          </a:prstGeom>
        </p:spPr>
      </p:pic>
    </p:spTree>
    <p:extLst>
      <p:ext uri="{BB962C8B-B14F-4D97-AF65-F5344CB8AC3E}">
        <p14:creationId xmlns:p14="http://schemas.microsoft.com/office/powerpoint/2010/main" val="3471026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C7212A-BF88-2F7F-BEDA-66FC90D2A273}"/>
              </a:ext>
            </a:extLst>
          </p:cNvPr>
          <p:cNvSpPr/>
          <p:nvPr/>
        </p:nvSpPr>
        <p:spPr>
          <a:xfrm>
            <a:off x="228629" y="215509"/>
            <a:ext cx="9267602"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Merge With Join Enables you to:</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4" name="Picture 3">
            <a:extLst>
              <a:ext uri="{FF2B5EF4-FFF2-40B4-BE49-F238E27FC236}">
                <a16:creationId xmlns:a16="http://schemas.microsoft.com/office/drawing/2014/main" id="{B9B7F5C5-AA69-5C1F-D6B6-787CC6BE5003}"/>
              </a:ext>
            </a:extLst>
          </p:cNvPr>
          <p:cNvPicPr>
            <a:picLocks noChangeAspect="1"/>
          </p:cNvPicPr>
          <p:nvPr/>
        </p:nvPicPr>
        <p:blipFill>
          <a:blip r:embed="rId2"/>
          <a:stretch>
            <a:fillRect/>
          </a:stretch>
        </p:blipFill>
        <p:spPr>
          <a:xfrm>
            <a:off x="1899652" y="1604708"/>
            <a:ext cx="8392696" cy="3648584"/>
          </a:xfrm>
          <a:prstGeom prst="rect">
            <a:avLst/>
          </a:prstGeom>
        </p:spPr>
      </p:pic>
    </p:spTree>
    <p:extLst>
      <p:ext uri="{BB962C8B-B14F-4D97-AF65-F5344CB8AC3E}">
        <p14:creationId xmlns:p14="http://schemas.microsoft.com/office/powerpoint/2010/main" val="1113042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2B0A229-F12F-D039-7616-DC67A75A4532}"/>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Question</a:t>
            </a:r>
          </a:p>
        </p:txBody>
      </p:sp>
      <p:sp>
        <p:nvSpPr>
          <p:cNvPr id="4" name="TextBox 3">
            <a:extLst>
              <a:ext uri="{FF2B5EF4-FFF2-40B4-BE49-F238E27FC236}">
                <a16:creationId xmlns:a16="http://schemas.microsoft.com/office/drawing/2014/main" id="{6723B987-DA88-5B81-E9DD-4EE202D3CB1A}"/>
              </a:ext>
            </a:extLst>
          </p:cNvPr>
          <p:cNvSpPr txBox="1"/>
          <p:nvPr/>
        </p:nvSpPr>
        <p:spPr>
          <a:xfrm>
            <a:off x="778534" y="988885"/>
            <a:ext cx="10324970" cy="3342582"/>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pPr marL="228600" marR="0" lvl="0" indent="0" algn="l" defTabSz="457200" rtl="0" eaLnBrk="1" fontAlgn="auto" latinLnBrk="0" hangingPunct="1">
              <a:lnSpc>
                <a:spcPct val="107000"/>
              </a:lnSpc>
              <a:spcBef>
                <a:spcPts val="0"/>
              </a:spcBef>
              <a:spcAft>
                <a:spcPts val="80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Which of the following options can be considered as the purposes of join operation? Select all that apply.</a:t>
            </a:r>
          </a:p>
          <a:p>
            <a:pPr lvl="1">
              <a:spcAft>
                <a:spcPts val="800"/>
              </a:spcAft>
            </a:pPr>
            <a:r>
              <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A.	Integrating data</a:t>
            </a:r>
          </a:p>
          <a:p>
            <a:pPr lvl="1">
              <a:spcAft>
                <a:spcPts val="800"/>
              </a:spcAft>
            </a:pPr>
            <a:r>
              <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B.	Ensuring consistency</a:t>
            </a:r>
          </a:p>
          <a:p>
            <a:pPr lvl="1">
              <a:spcAft>
                <a:spcPts val="800"/>
              </a:spcAft>
            </a:pPr>
            <a:r>
              <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C.	Exploring relationships</a:t>
            </a:r>
          </a:p>
          <a:p>
            <a:pPr lvl="1">
              <a:spcAft>
                <a:spcPts val="800"/>
              </a:spcAft>
            </a:pPr>
            <a:r>
              <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D.	Creating insights from data</a:t>
            </a:r>
          </a:p>
          <a:p>
            <a:pPr marL="457200" marR="0" lvl="1" indent="0" algn="l" defTabSz="4572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141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2B0A229-F12F-D039-7616-DC67A75A4532}"/>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ANSWER</a:t>
            </a:r>
          </a:p>
        </p:txBody>
      </p:sp>
      <p:sp>
        <p:nvSpPr>
          <p:cNvPr id="4" name="TextBox 3">
            <a:extLst>
              <a:ext uri="{FF2B5EF4-FFF2-40B4-BE49-F238E27FC236}">
                <a16:creationId xmlns:a16="http://schemas.microsoft.com/office/drawing/2014/main" id="{6723B987-DA88-5B81-E9DD-4EE202D3CB1A}"/>
              </a:ext>
            </a:extLst>
          </p:cNvPr>
          <p:cNvSpPr txBox="1"/>
          <p:nvPr/>
        </p:nvSpPr>
        <p:spPr>
          <a:xfrm>
            <a:off x="778534" y="988885"/>
            <a:ext cx="10324970" cy="3342582"/>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pPr marL="228600" marR="0" lvl="0" indent="0" algn="l" defTabSz="457200" rtl="0" eaLnBrk="1" fontAlgn="auto" latinLnBrk="0" hangingPunct="1">
              <a:lnSpc>
                <a:spcPct val="107000"/>
              </a:lnSpc>
              <a:spcBef>
                <a:spcPts val="0"/>
              </a:spcBef>
              <a:spcAft>
                <a:spcPts val="80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Which of the following options can be considered as the purposes of join operation? Select all that apply.</a:t>
            </a:r>
          </a:p>
          <a:p>
            <a:pPr lvl="1">
              <a:spcAft>
                <a:spcPts val="800"/>
              </a:spcAft>
            </a:pPr>
            <a:r>
              <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A.	</a:t>
            </a:r>
            <a:r>
              <a:rPr kumimoji="0" lang="en-US" sz="2200" b="0" i="0" u="none" strike="noStrike" kern="1200" cap="none" spc="0" normalizeH="0" baseline="0" noProof="0" dirty="0">
                <a:ln>
                  <a:noFill/>
                </a:ln>
                <a:solidFill>
                  <a:prstClr val="black"/>
                </a:solidFill>
                <a:effectLst/>
                <a:highlight>
                  <a:srgbClr val="00FF00"/>
                </a:highlight>
                <a:uLnTx/>
                <a:uFillTx/>
                <a:latin typeface="Verdana" panose="020B0604030504040204" pitchFamily="34" charset="0"/>
                <a:ea typeface="Calibri" panose="020F0502020204030204" pitchFamily="34" charset="0"/>
                <a:cs typeface="Arial" panose="020B0604020202020204" pitchFamily="34" charset="0"/>
              </a:rPr>
              <a:t>Integrating data</a:t>
            </a:r>
          </a:p>
          <a:p>
            <a:pPr lvl="1">
              <a:spcAft>
                <a:spcPts val="800"/>
              </a:spcAft>
            </a:pPr>
            <a:r>
              <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B.	</a:t>
            </a:r>
            <a:r>
              <a:rPr kumimoji="0" lang="en-US" sz="2200" b="0" i="0" u="none" strike="noStrike" kern="1200" cap="none" spc="0" normalizeH="0" baseline="0" noProof="0" dirty="0">
                <a:ln>
                  <a:noFill/>
                </a:ln>
                <a:solidFill>
                  <a:prstClr val="black"/>
                </a:solidFill>
                <a:effectLst/>
                <a:highlight>
                  <a:srgbClr val="00FF00"/>
                </a:highlight>
                <a:uLnTx/>
                <a:uFillTx/>
                <a:latin typeface="Verdana" panose="020B0604030504040204" pitchFamily="34" charset="0"/>
                <a:ea typeface="Calibri" panose="020F0502020204030204" pitchFamily="34" charset="0"/>
                <a:cs typeface="Arial" panose="020B0604020202020204" pitchFamily="34" charset="0"/>
              </a:rPr>
              <a:t>Ensuring consistency</a:t>
            </a:r>
          </a:p>
          <a:p>
            <a:pPr lvl="1">
              <a:spcAft>
                <a:spcPts val="800"/>
              </a:spcAft>
            </a:pPr>
            <a:r>
              <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C.	</a:t>
            </a:r>
            <a:r>
              <a:rPr kumimoji="0" lang="en-US" sz="2200" b="0" i="0" u="none" strike="noStrike" kern="1200" cap="none" spc="0" normalizeH="0" baseline="0" noProof="0" dirty="0">
                <a:ln>
                  <a:noFill/>
                </a:ln>
                <a:solidFill>
                  <a:prstClr val="black"/>
                </a:solidFill>
                <a:effectLst/>
                <a:highlight>
                  <a:srgbClr val="00FF00"/>
                </a:highlight>
                <a:uLnTx/>
                <a:uFillTx/>
                <a:latin typeface="Verdana" panose="020B0604030504040204" pitchFamily="34" charset="0"/>
                <a:ea typeface="Calibri" panose="020F0502020204030204" pitchFamily="34" charset="0"/>
                <a:cs typeface="Arial" panose="020B0604020202020204" pitchFamily="34" charset="0"/>
              </a:rPr>
              <a:t>Exploring relationships</a:t>
            </a:r>
          </a:p>
          <a:p>
            <a:pPr lvl="1">
              <a:spcAft>
                <a:spcPts val="800"/>
              </a:spcAft>
            </a:pPr>
            <a:r>
              <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D.	Creating insights from data</a:t>
            </a:r>
          </a:p>
          <a:p>
            <a:pPr marL="457200" marR="0" lvl="1" indent="0" algn="l" defTabSz="4572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1B1221AD-57CD-03B3-1FCA-6F5D74AB0443}"/>
              </a:ext>
            </a:extLst>
          </p:cNvPr>
          <p:cNvPicPr>
            <a:picLocks noChangeAspect="1"/>
          </p:cNvPicPr>
          <p:nvPr/>
        </p:nvPicPr>
        <p:blipFill>
          <a:blip r:embed="rId2"/>
          <a:stretch>
            <a:fillRect/>
          </a:stretch>
        </p:blipFill>
        <p:spPr>
          <a:xfrm>
            <a:off x="2306295" y="4068808"/>
            <a:ext cx="9107171" cy="381053"/>
          </a:xfrm>
          <a:prstGeom prst="rect">
            <a:avLst/>
          </a:prstGeom>
        </p:spPr>
      </p:pic>
      <p:pic>
        <p:nvPicPr>
          <p:cNvPr id="7" name="Picture 6">
            <a:extLst>
              <a:ext uri="{FF2B5EF4-FFF2-40B4-BE49-F238E27FC236}">
                <a16:creationId xmlns:a16="http://schemas.microsoft.com/office/drawing/2014/main" id="{C60CC8CA-3546-09CA-D2FE-4C7D585B4486}"/>
              </a:ext>
            </a:extLst>
          </p:cNvPr>
          <p:cNvPicPr>
            <a:picLocks noChangeAspect="1"/>
          </p:cNvPicPr>
          <p:nvPr/>
        </p:nvPicPr>
        <p:blipFill>
          <a:blip r:embed="rId3"/>
          <a:stretch>
            <a:fillRect/>
          </a:stretch>
        </p:blipFill>
        <p:spPr>
          <a:xfrm>
            <a:off x="2306295" y="4610972"/>
            <a:ext cx="8697539" cy="362001"/>
          </a:xfrm>
          <a:prstGeom prst="rect">
            <a:avLst/>
          </a:prstGeom>
        </p:spPr>
      </p:pic>
      <p:pic>
        <p:nvPicPr>
          <p:cNvPr id="9" name="Picture 8">
            <a:extLst>
              <a:ext uri="{FF2B5EF4-FFF2-40B4-BE49-F238E27FC236}">
                <a16:creationId xmlns:a16="http://schemas.microsoft.com/office/drawing/2014/main" id="{A7D67C06-E23F-F9F5-F24D-4C1505A852FE}"/>
              </a:ext>
            </a:extLst>
          </p:cNvPr>
          <p:cNvPicPr>
            <a:picLocks noChangeAspect="1"/>
          </p:cNvPicPr>
          <p:nvPr/>
        </p:nvPicPr>
        <p:blipFill>
          <a:blip r:embed="rId4"/>
          <a:stretch>
            <a:fillRect/>
          </a:stretch>
        </p:blipFill>
        <p:spPr>
          <a:xfrm>
            <a:off x="2239611" y="5294122"/>
            <a:ext cx="8764223" cy="562053"/>
          </a:xfrm>
          <a:prstGeom prst="rect">
            <a:avLst/>
          </a:prstGeom>
        </p:spPr>
      </p:pic>
      <p:sp>
        <p:nvSpPr>
          <p:cNvPr id="10" name="Rectangle 9">
            <a:extLst>
              <a:ext uri="{FF2B5EF4-FFF2-40B4-BE49-F238E27FC236}">
                <a16:creationId xmlns:a16="http://schemas.microsoft.com/office/drawing/2014/main" id="{0D3A0ADC-F661-432E-0957-A2B0AACA7D36}"/>
              </a:ext>
            </a:extLst>
          </p:cNvPr>
          <p:cNvSpPr/>
          <p:nvPr/>
        </p:nvSpPr>
        <p:spPr>
          <a:xfrm>
            <a:off x="1755722" y="3903086"/>
            <a:ext cx="481221" cy="707886"/>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A</a:t>
            </a:r>
          </a:p>
        </p:txBody>
      </p:sp>
      <p:sp>
        <p:nvSpPr>
          <p:cNvPr id="11" name="Rectangle 10">
            <a:extLst>
              <a:ext uri="{FF2B5EF4-FFF2-40B4-BE49-F238E27FC236}">
                <a16:creationId xmlns:a16="http://schemas.microsoft.com/office/drawing/2014/main" id="{5E3055C6-4115-3CBC-3923-9DD9C7CDDE9D}"/>
              </a:ext>
            </a:extLst>
          </p:cNvPr>
          <p:cNvSpPr/>
          <p:nvPr/>
        </p:nvSpPr>
        <p:spPr>
          <a:xfrm>
            <a:off x="1733644" y="4438029"/>
            <a:ext cx="481221" cy="707886"/>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B</a:t>
            </a:r>
          </a:p>
        </p:txBody>
      </p:sp>
      <p:sp>
        <p:nvSpPr>
          <p:cNvPr id="12" name="Rectangle 11">
            <a:extLst>
              <a:ext uri="{FF2B5EF4-FFF2-40B4-BE49-F238E27FC236}">
                <a16:creationId xmlns:a16="http://schemas.microsoft.com/office/drawing/2014/main" id="{CEAEBF09-B72C-9890-CB4D-5A3663AA10D1}"/>
              </a:ext>
            </a:extLst>
          </p:cNvPr>
          <p:cNvSpPr/>
          <p:nvPr/>
        </p:nvSpPr>
        <p:spPr>
          <a:xfrm>
            <a:off x="1729289" y="5145915"/>
            <a:ext cx="458780" cy="707886"/>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C</a:t>
            </a:r>
          </a:p>
        </p:txBody>
      </p:sp>
    </p:spTree>
    <p:extLst>
      <p:ext uri="{BB962C8B-B14F-4D97-AF65-F5344CB8AC3E}">
        <p14:creationId xmlns:p14="http://schemas.microsoft.com/office/powerpoint/2010/main" val="1665114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753911-356B-DCEB-B04D-CDA4EEB17331}"/>
              </a:ext>
            </a:extLst>
          </p:cNvPr>
          <p:cNvSpPr txBox="1"/>
          <p:nvPr/>
        </p:nvSpPr>
        <p:spPr>
          <a:xfrm>
            <a:off x="3840912" y="549847"/>
            <a:ext cx="2482250" cy="595676"/>
          </a:xfrm>
          <a:prstGeom prst="rect">
            <a:avLst/>
          </a:prstGeom>
          <a:noFill/>
        </p:spPr>
        <p:txBody>
          <a:bodyPr wrap="square">
            <a:spAutoFit/>
          </a:bodyPr>
          <a:lstStyle/>
          <a:p>
            <a:pPr marL="0" marR="0">
              <a:lnSpc>
                <a:spcPct val="107000"/>
              </a:lnSpc>
              <a:spcBef>
                <a:spcPts val="200"/>
              </a:spcBef>
              <a:spcAft>
                <a:spcPts val="0"/>
              </a:spcAft>
            </a:pPr>
            <a:r>
              <a:rPr lang="en-US" sz="3200" b="1" dirty="0">
                <a:effectLst/>
                <a:latin typeface="Arial Black" panose="020B0A04020102020204" pitchFamily="34" charset="0"/>
                <a:ea typeface="Times New Roman" panose="02020603050405020304" pitchFamily="18" charset="0"/>
                <a:cs typeface="Times New Roman" panose="02020603050405020304" pitchFamily="18" charset="0"/>
              </a:rPr>
              <a:t>Join keys</a:t>
            </a:r>
          </a:p>
        </p:txBody>
      </p:sp>
      <p:pic>
        <p:nvPicPr>
          <p:cNvPr id="4" name="Picture 3">
            <a:extLst>
              <a:ext uri="{FF2B5EF4-FFF2-40B4-BE49-F238E27FC236}">
                <a16:creationId xmlns:a16="http://schemas.microsoft.com/office/drawing/2014/main" id="{F2094218-72EF-8DB5-E095-3C454029DB89}"/>
              </a:ext>
            </a:extLst>
          </p:cNvPr>
          <p:cNvPicPr>
            <a:picLocks noChangeAspect="1"/>
          </p:cNvPicPr>
          <p:nvPr/>
        </p:nvPicPr>
        <p:blipFill>
          <a:blip r:embed="rId2"/>
          <a:stretch>
            <a:fillRect/>
          </a:stretch>
        </p:blipFill>
        <p:spPr>
          <a:xfrm>
            <a:off x="1118065" y="1399395"/>
            <a:ext cx="4256191" cy="4059210"/>
          </a:xfrm>
          <a:prstGeom prst="rect">
            <a:avLst/>
          </a:prstGeom>
        </p:spPr>
      </p:pic>
      <p:pic>
        <p:nvPicPr>
          <p:cNvPr id="5" name="Picture 4">
            <a:extLst>
              <a:ext uri="{FF2B5EF4-FFF2-40B4-BE49-F238E27FC236}">
                <a16:creationId xmlns:a16="http://schemas.microsoft.com/office/drawing/2014/main" id="{4A269A08-603C-FC17-5483-E3DFDD16F854}"/>
              </a:ext>
            </a:extLst>
          </p:cNvPr>
          <p:cNvPicPr>
            <a:picLocks noChangeAspect="1"/>
          </p:cNvPicPr>
          <p:nvPr/>
        </p:nvPicPr>
        <p:blipFill>
          <a:blip r:embed="rId3"/>
          <a:stretch>
            <a:fillRect/>
          </a:stretch>
        </p:blipFill>
        <p:spPr>
          <a:xfrm>
            <a:off x="7945025" y="1558425"/>
            <a:ext cx="2785870" cy="3566758"/>
          </a:xfrm>
          <a:prstGeom prst="rect">
            <a:avLst/>
          </a:prstGeom>
        </p:spPr>
      </p:pic>
    </p:spTree>
    <p:extLst>
      <p:ext uri="{BB962C8B-B14F-4D97-AF65-F5344CB8AC3E}">
        <p14:creationId xmlns:p14="http://schemas.microsoft.com/office/powerpoint/2010/main" val="1807828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26" name="Picture 2" descr="Training Overview - WRAP Compliance">
            <a:extLst>
              <a:ext uri="{FF2B5EF4-FFF2-40B4-BE49-F238E27FC236}">
                <a16:creationId xmlns:a16="http://schemas.microsoft.com/office/drawing/2014/main" id="{DA78AECF-577E-3725-3D3F-054EF944D269}"/>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4649" r="1" b="1"/>
          <a:stretch/>
        </p:blipFill>
        <p:spPr bwMode="auto">
          <a:xfrm>
            <a:off x="4547937" y="-5"/>
            <a:ext cx="7644062" cy="368140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032E999-EC89-76D5-F3E3-A451CC0CEE98}"/>
              </a:ext>
            </a:extLst>
          </p:cNvPr>
          <p:cNvPicPr>
            <a:picLocks noChangeAspect="1"/>
          </p:cNvPicPr>
          <p:nvPr/>
        </p:nvPicPr>
        <p:blipFill rotWithShape="1">
          <a:blip r:embed="rId3">
            <a:extLst>
              <a:ext uri="{28A0092B-C50C-407E-A947-70E740481C1C}">
                <a14:useLocalDpi xmlns:a14="http://schemas.microsoft.com/office/drawing/2010/main" val="0"/>
              </a:ext>
            </a:extLst>
          </a:blip>
          <a:srcRect l="13857" r="30796" b="-1"/>
          <a:stretch/>
        </p:blipFill>
        <p:spPr>
          <a:xfrm>
            <a:off x="4547938" y="3681409"/>
            <a:ext cx="7644062" cy="3176595"/>
          </a:xfrm>
          <a:prstGeom prst="rect">
            <a:avLst/>
          </a:prstGeom>
        </p:spPr>
      </p:pic>
      <p:sp>
        <p:nvSpPr>
          <p:cNvPr id="1033" name="Rectangle 1032">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88717305-0D16-7503-D571-9A7D9907815B}"/>
              </a:ext>
            </a:extLst>
          </p:cNvPr>
          <p:cNvSpPr>
            <a:spLocks noGrp="1"/>
          </p:cNvSpPr>
          <p:nvPr>
            <p:ph type="title"/>
          </p:nvPr>
        </p:nvSpPr>
        <p:spPr>
          <a:xfrm>
            <a:off x="838200" y="1115219"/>
            <a:ext cx="6819900" cy="2387600"/>
          </a:xfrm>
        </p:spPr>
        <p:txBody>
          <a:bodyPr vert="horz" lIns="91440" tIns="45720" rIns="91440" bIns="45720" rtlCol="0" anchor="b">
            <a:normAutofit/>
          </a:bodyPr>
          <a:lstStyle/>
          <a:p>
            <a:r>
              <a:rPr lang="en-US" sz="5000" b="1" dirty="0">
                <a:solidFill>
                  <a:schemeClr val="bg1"/>
                </a:solidFill>
              </a:rPr>
              <a:t>Exercise 13:</a:t>
            </a:r>
            <a:br>
              <a:rPr lang="en-US" sz="5000" b="1" dirty="0">
                <a:solidFill>
                  <a:schemeClr val="bg1"/>
                </a:solidFill>
              </a:rPr>
            </a:br>
            <a:r>
              <a:rPr lang="en-US" sz="5000" b="1" dirty="0">
                <a:solidFill>
                  <a:schemeClr val="bg1"/>
                </a:solidFill>
              </a:rPr>
              <a:t>Merging Queries</a:t>
            </a:r>
            <a:endParaRPr lang="en-US" sz="5000" kern="1200" dirty="0">
              <a:solidFill>
                <a:schemeClr val="bg1"/>
              </a:solidFill>
            </a:endParaRPr>
          </a:p>
        </p:txBody>
      </p:sp>
      <p:cxnSp>
        <p:nvCxnSpPr>
          <p:cNvPr id="1035" name="Straight Connector 1034">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6858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5FBDC19-E50F-18B6-2A96-FD019615A7D2}"/>
              </a:ext>
            </a:extLst>
          </p:cNvPr>
          <p:cNvSpPr/>
          <p:nvPr/>
        </p:nvSpPr>
        <p:spPr>
          <a:xfrm rot="-5220000">
            <a:off x="3118153" y="-974217"/>
            <a:ext cx="1791582" cy="8433916"/>
          </a:xfrm>
          <a:custGeom>
            <a:avLst/>
            <a:gdLst>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51791 w 1417982"/>
              <a:gd name="connsiteY18" fmla="*/ 3193774 h 4518991"/>
              <a:gd name="connsiteX19" fmla="*/ 265043 w 1417982"/>
              <a:gd name="connsiteY19" fmla="*/ 3339547 h 4518991"/>
              <a:gd name="connsiteX20" fmla="*/ 278295 w 1417982"/>
              <a:gd name="connsiteY20" fmla="*/ 3538330 h 4518991"/>
              <a:gd name="connsiteX21" fmla="*/ 331304 w 1417982"/>
              <a:gd name="connsiteY21" fmla="*/ 3697356 h 4518991"/>
              <a:gd name="connsiteX22" fmla="*/ 331304 w 1417982"/>
              <a:gd name="connsiteY22" fmla="*/ 3829878 h 4518991"/>
              <a:gd name="connsiteX23" fmla="*/ 278295 w 1417982"/>
              <a:gd name="connsiteY23" fmla="*/ 3988904 h 4518991"/>
              <a:gd name="connsiteX24" fmla="*/ 278295 w 1417982"/>
              <a:gd name="connsiteY24" fmla="*/ 4147930 h 4518991"/>
              <a:gd name="connsiteX25" fmla="*/ 291548 w 1417982"/>
              <a:gd name="connsiteY25" fmla="*/ 4373217 h 4518991"/>
              <a:gd name="connsiteX26" fmla="*/ 331304 w 1417982"/>
              <a:gd name="connsiteY26" fmla="*/ 4426226 h 4518991"/>
              <a:gd name="connsiteX27" fmla="*/ 424069 w 1417982"/>
              <a:gd name="connsiteY27" fmla="*/ 4452730 h 4518991"/>
              <a:gd name="connsiteX28" fmla="*/ 834887 w 1417982"/>
              <a:gd name="connsiteY28" fmla="*/ 4492487 h 4518991"/>
              <a:gd name="connsiteX29" fmla="*/ 1086678 w 1417982"/>
              <a:gd name="connsiteY29" fmla="*/ 4479234 h 4518991"/>
              <a:gd name="connsiteX30" fmla="*/ 1325217 w 1417982"/>
              <a:gd name="connsiteY30" fmla="*/ 4505739 h 4518991"/>
              <a:gd name="connsiteX31" fmla="*/ 1364974 w 1417982"/>
              <a:gd name="connsiteY31" fmla="*/ 4518991 h 4518991"/>
              <a:gd name="connsiteX32" fmla="*/ 1417982 w 1417982"/>
              <a:gd name="connsiteY32" fmla="*/ 4161182 h 4518991"/>
              <a:gd name="connsiteX33" fmla="*/ 1378226 w 1417982"/>
              <a:gd name="connsiteY33" fmla="*/ 4055165 h 4518991"/>
              <a:gd name="connsiteX34" fmla="*/ 1417982 w 1417982"/>
              <a:gd name="connsiteY34" fmla="*/ 3962400 h 4518991"/>
              <a:gd name="connsiteX35" fmla="*/ 1338469 w 1417982"/>
              <a:gd name="connsiteY35" fmla="*/ 3843130 h 4518991"/>
              <a:gd name="connsiteX36" fmla="*/ 1311965 w 1417982"/>
              <a:gd name="connsiteY36" fmla="*/ 3617843 h 4518991"/>
              <a:gd name="connsiteX37" fmla="*/ 1325217 w 1417982"/>
              <a:gd name="connsiteY37" fmla="*/ 3511826 h 4518991"/>
              <a:gd name="connsiteX38" fmla="*/ 1325217 w 1417982"/>
              <a:gd name="connsiteY38" fmla="*/ 3286539 h 4518991"/>
              <a:gd name="connsiteX39" fmla="*/ 1325217 w 1417982"/>
              <a:gd name="connsiteY39" fmla="*/ 3048000 h 4518991"/>
              <a:gd name="connsiteX40" fmla="*/ 1166191 w 1417982"/>
              <a:gd name="connsiteY40" fmla="*/ 2769704 h 4518991"/>
              <a:gd name="connsiteX41" fmla="*/ 1311965 w 1417982"/>
              <a:gd name="connsiteY41" fmla="*/ 2517913 h 4518991"/>
              <a:gd name="connsiteX42" fmla="*/ 1258956 w 1417982"/>
              <a:gd name="connsiteY42" fmla="*/ 2305878 h 4518991"/>
              <a:gd name="connsiteX43" fmla="*/ 1245704 w 1417982"/>
              <a:gd name="connsiteY43" fmla="*/ 2146852 h 4518991"/>
              <a:gd name="connsiteX44" fmla="*/ 1272209 w 1417982"/>
              <a:gd name="connsiteY44" fmla="*/ 2040834 h 4518991"/>
              <a:gd name="connsiteX45" fmla="*/ 1258956 w 1417982"/>
              <a:gd name="connsiteY45" fmla="*/ 1881808 h 4518991"/>
              <a:gd name="connsiteX46" fmla="*/ 1205948 w 1417982"/>
              <a:gd name="connsiteY46" fmla="*/ 1722782 h 4518991"/>
              <a:gd name="connsiteX47" fmla="*/ 1205948 w 1417982"/>
              <a:gd name="connsiteY47" fmla="*/ 1457739 h 4518991"/>
              <a:gd name="connsiteX48" fmla="*/ 1179443 w 1417982"/>
              <a:gd name="connsiteY48" fmla="*/ 1258956 h 4518991"/>
              <a:gd name="connsiteX49" fmla="*/ 1152939 w 1417982"/>
              <a:gd name="connsiteY49" fmla="*/ 1086678 h 4518991"/>
              <a:gd name="connsiteX50" fmla="*/ 1166191 w 1417982"/>
              <a:gd name="connsiteY50" fmla="*/ 848139 h 4518991"/>
              <a:gd name="connsiteX51" fmla="*/ 1152939 w 1417982"/>
              <a:gd name="connsiteY51" fmla="*/ 675860 h 4518991"/>
              <a:gd name="connsiteX52" fmla="*/ 1113182 w 1417982"/>
              <a:gd name="connsiteY52" fmla="*/ 437321 h 4518991"/>
              <a:gd name="connsiteX53" fmla="*/ 1099930 w 1417982"/>
              <a:gd name="connsiteY53" fmla="*/ 291547 h 4518991"/>
              <a:gd name="connsiteX54" fmla="*/ 1152939 w 1417982"/>
              <a:gd name="connsiteY54" fmla="*/ 92765 h 4518991"/>
              <a:gd name="connsiteX55" fmla="*/ 1139687 w 1417982"/>
              <a:gd name="connsiteY55" fmla="*/ 0 h 4518991"/>
              <a:gd name="connsiteX56" fmla="*/ 848139 w 1417982"/>
              <a:gd name="connsiteY56" fmla="*/ 53008 h 4518991"/>
              <a:gd name="connsiteX57" fmla="*/ 278295 w 1417982"/>
              <a:gd name="connsiteY57" fmla="*/ 39756 h 4518991"/>
              <a:gd name="connsiteX58" fmla="*/ 53009 w 1417982"/>
              <a:gd name="connsiteY58"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62271 w 1417982"/>
              <a:gd name="connsiteY18" fmla="*/ 3034266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309100 w 1417982"/>
              <a:gd name="connsiteY18" fmla="*/ 3039645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227585 w 1417982"/>
              <a:gd name="connsiteY43" fmla="*/ 2656553 h 4518991"/>
              <a:gd name="connsiteX44" fmla="*/ 1311965 w 1417982"/>
              <a:gd name="connsiteY44" fmla="*/ 2517913 h 4518991"/>
              <a:gd name="connsiteX45" fmla="*/ 1258956 w 1417982"/>
              <a:gd name="connsiteY45" fmla="*/ 2305878 h 4518991"/>
              <a:gd name="connsiteX46" fmla="*/ 1245704 w 1417982"/>
              <a:gd name="connsiteY46" fmla="*/ 2146852 h 4518991"/>
              <a:gd name="connsiteX47" fmla="*/ 1272209 w 1417982"/>
              <a:gd name="connsiteY47" fmla="*/ 2040834 h 4518991"/>
              <a:gd name="connsiteX48" fmla="*/ 1258956 w 1417982"/>
              <a:gd name="connsiteY48" fmla="*/ 1881808 h 4518991"/>
              <a:gd name="connsiteX49" fmla="*/ 1205948 w 1417982"/>
              <a:gd name="connsiteY49" fmla="*/ 1722782 h 4518991"/>
              <a:gd name="connsiteX50" fmla="*/ 1205948 w 1417982"/>
              <a:gd name="connsiteY50" fmla="*/ 1457739 h 4518991"/>
              <a:gd name="connsiteX51" fmla="*/ 1179443 w 1417982"/>
              <a:gd name="connsiteY51" fmla="*/ 1258956 h 4518991"/>
              <a:gd name="connsiteX52" fmla="*/ 1152939 w 1417982"/>
              <a:gd name="connsiteY52" fmla="*/ 1086678 h 4518991"/>
              <a:gd name="connsiteX53" fmla="*/ 1166191 w 1417982"/>
              <a:gd name="connsiteY53" fmla="*/ 848139 h 4518991"/>
              <a:gd name="connsiteX54" fmla="*/ 1152939 w 1417982"/>
              <a:gd name="connsiteY54" fmla="*/ 675860 h 4518991"/>
              <a:gd name="connsiteX55" fmla="*/ 1113182 w 1417982"/>
              <a:gd name="connsiteY55" fmla="*/ 437321 h 4518991"/>
              <a:gd name="connsiteX56" fmla="*/ 1099930 w 1417982"/>
              <a:gd name="connsiteY56" fmla="*/ 291547 h 4518991"/>
              <a:gd name="connsiteX57" fmla="*/ 1152939 w 1417982"/>
              <a:gd name="connsiteY57" fmla="*/ 92765 h 4518991"/>
              <a:gd name="connsiteX58" fmla="*/ 1139687 w 1417982"/>
              <a:gd name="connsiteY58" fmla="*/ 0 h 4518991"/>
              <a:gd name="connsiteX59" fmla="*/ 848139 w 1417982"/>
              <a:gd name="connsiteY59" fmla="*/ 53008 h 4518991"/>
              <a:gd name="connsiteX60" fmla="*/ 278295 w 1417982"/>
              <a:gd name="connsiteY60" fmla="*/ 39756 h 4518991"/>
              <a:gd name="connsiteX61" fmla="*/ 53009 w 1417982"/>
              <a:gd name="connsiteY61"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06398 w 1417982"/>
              <a:gd name="connsiteY43" fmla="*/ 27570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417982" h="4518991">
                <a:moveTo>
                  <a:pt x="53009" y="106017"/>
                </a:moveTo>
                <a:lnTo>
                  <a:pt x="0" y="357808"/>
                </a:lnTo>
                <a:lnTo>
                  <a:pt x="159026" y="516834"/>
                </a:lnTo>
                <a:lnTo>
                  <a:pt x="66261" y="583095"/>
                </a:lnTo>
                <a:lnTo>
                  <a:pt x="79513" y="622852"/>
                </a:lnTo>
                <a:lnTo>
                  <a:pt x="185530" y="728869"/>
                </a:lnTo>
                <a:lnTo>
                  <a:pt x="212035" y="861391"/>
                </a:lnTo>
                <a:lnTo>
                  <a:pt x="159026" y="1020417"/>
                </a:lnTo>
                <a:lnTo>
                  <a:pt x="225287" y="1139687"/>
                </a:lnTo>
                <a:lnTo>
                  <a:pt x="238539" y="1338469"/>
                </a:lnTo>
                <a:cubicBezTo>
                  <a:pt x="210783" y="1465274"/>
                  <a:pt x="220870" y="1568174"/>
                  <a:pt x="212035" y="1683026"/>
                </a:cubicBezTo>
                <a:lnTo>
                  <a:pt x="212035" y="1828800"/>
                </a:lnTo>
                <a:lnTo>
                  <a:pt x="278295" y="1987826"/>
                </a:lnTo>
                <a:lnTo>
                  <a:pt x="278295" y="2120347"/>
                </a:lnTo>
                <a:lnTo>
                  <a:pt x="251791" y="2252869"/>
                </a:lnTo>
                <a:lnTo>
                  <a:pt x="251791" y="2398643"/>
                </a:lnTo>
                <a:lnTo>
                  <a:pt x="251791" y="2597426"/>
                </a:lnTo>
                <a:lnTo>
                  <a:pt x="279299" y="2759946"/>
                </a:lnTo>
                <a:cubicBezTo>
                  <a:pt x="245067" y="2801033"/>
                  <a:pt x="287465" y="2863634"/>
                  <a:pt x="291548" y="2915478"/>
                </a:cubicBezTo>
                <a:lnTo>
                  <a:pt x="309100" y="3039645"/>
                </a:lnTo>
                <a:cubicBezTo>
                  <a:pt x="264454" y="3085642"/>
                  <a:pt x="270894" y="3142398"/>
                  <a:pt x="251791" y="3193774"/>
                </a:cubicBezTo>
                <a:cubicBezTo>
                  <a:pt x="294522" y="3231607"/>
                  <a:pt x="260626" y="3290956"/>
                  <a:pt x="265043" y="3339547"/>
                </a:cubicBezTo>
                <a:cubicBezTo>
                  <a:pt x="231145" y="3400429"/>
                  <a:pt x="273878" y="3472069"/>
                  <a:pt x="278295" y="3538330"/>
                </a:cubicBezTo>
                <a:cubicBezTo>
                  <a:pt x="253394" y="3596717"/>
                  <a:pt x="360464" y="3649726"/>
                  <a:pt x="331304" y="3697356"/>
                </a:cubicBezTo>
                <a:cubicBezTo>
                  <a:pt x="314276" y="3730772"/>
                  <a:pt x="331304" y="3785704"/>
                  <a:pt x="331304" y="3829878"/>
                </a:cubicBezTo>
                <a:lnTo>
                  <a:pt x="278295" y="3988904"/>
                </a:lnTo>
                <a:lnTo>
                  <a:pt x="278295" y="4147930"/>
                </a:lnTo>
                <a:lnTo>
                  <a:pt x="291548" y="4373217"/>
                </a:lnTo>
                <a:lnTo>
                  <a:pt x="331304" y="4426226"/>
                </a:lnTo>
                <a:lnTo>
                  <a:pt x="424069" y="4452730"/>
                </a:lnTo>
                <a:lnTo>
                  <a:pt x="834887" y="4492487"/>
                </a:lnTo>
                <a:lnTo>
                  <a:pt x="1086678" y="4479234"/>
                </a:lnTo>
                <a:lnTo>
                  <a:pt x="1325217" y="4505739"/>
                </a:lnTo>
                <a:lnTo>
                  <a:pt x="1364974" y="4518991"/>
                </a:lnTo>
                <a:lnTo>
                  <a:pt x="1417982" y="4161182"/>
                </a:lnTo>
                <a:lnTo>
                  <a:pt x="1378226" y="4055165"/>
                </a:lnTo>
                <a:lnTo>
                  <a:pt x="1417982" y="3962400"/>
                </a:lnTo>
                <a:lnTo>
                  <a:pt x="1338469" y="3843130"/>
                </a:lnTo>
                <a:lnTo>
                  <a:pt x="1311965" y="3617843"/>
                </a:lnTo>
                <a:lnTo>
                  <a:pt x="1325217" y="3511826"/>
                </a:lnTo>
                <a:lnTo>
                  <a:pt x="1325217" y="3286539"/>
                </a:lnTo>
                <a:cubicBezTo>
                  <a:pt x="1325217" y="3207026"/>
                  <a:pt x="1278310" y="3123280"/>
                  <a:pt x="1325217" y="3048000"/>
                </a:cubicBezTo>
                <a:cubicBezTo>
                  <a:pt x="1322828" y="2982428"/>
                  <a:pt x="1250077" y="2933791"/>
                  <a:pt x="1227585" y="2876686"/>
                </a:cubicBezTo>
                <a:cubicBezTo>
                  <a:pt x="1277482" y="2819858"/>
                  <a:pt x="1245783" y="2786689"/>
                  <a:pt x="1225318" y="2751028"/>
                </a:cubicBezTo>
                <a:cubicBezTo>
                  <a:pt x="1296041" y="2734478"/>
                  <a:pt x="1230772" y="2706223"/>
                  <a:pt x="1251237" y="2668506"/>
                </a:cubicBezTo>
                <a:cubicBezTo>
                  <a:pt x="1279364" y="2622293"/>
                  <a:pt x="1283641" y="2604716"/>
                  <a:pt x="1288314" y="2511937"/>
                </a:cubicBezTo>
                <a:cubicBezTo>
                  <a:pt x="1243839" y="2441259"/>
                  <a:pt x="1276626" y="2376556"/>
                  <a:pt x="1258956" y="2305878"/>
                </a:cubicBezTo>
                <a:lnTo>
                  <a:pt x="1245704" y="2146852"/>
                </a:lnTo>
                <a:lnTo>
                  <a:pt x="1272209" y="2040834"/>
                </a:lnTo>
                <a:lnTo>
                  <a:pt x="1258956" y="1881808"/>
                </a:lnTo>
                <a:lnTo>
                  <a:pt x="1205948" y="1722782"/>
                </a:lnTo>
                <a:lnTo>
                  <a:pt x="1205948" y="1457739"/>
                </a:lnTo>
                <a:lnTo>
                  <a:pt x="1179443" y="1258956"/>
                </a:lnTo>
                <a:lnTo>
                  <a:pt x="1152939" y="1086678"/>
                </a:lnTo>
                <a:lnTo>
                  <a:pt x="1166191" y="848139"/>
                </a:lnTo>
                <a:lnTo>
                  <a:pt x="1152939" y="675860"/>
                </a:lnTo>
                <a:lnTo>
                  <a:pt x="1113182" y="437321"/>
                </a:lnTo>
                <a:lnTo>
                  <a:pt x="1099930" y="291547"/>
                </a:lnTo>
                <a:lnTo>
                  <a:pt x="1152939" y="92765"/>
                </a:lnTo>
                <a:lnTo>
                  <a:pt x="1139687" y="0"/>
                </a:lnTo>
                <a:lnTo>
                  <a:pt x="848139" y="53008"/>
                </a:lnTo>
                <a:lnTo>
                  <a:pt x="278295" y="39756"/>
                </a:lnTo>
                <a:lnTo>
                  <a:pt x="53009" y="106017"/>
                </a:lnTo>
                <a:close/>
              </a:path>
            </a:pathLst>
          </a:custGeom>
          <a:solidFill>
            <a:schemeClr val="accent6">
              <a:lumMod val="50000"/>
            </a:schemeClr>
          </a:solidFill>
          <a:ln w="28575">
            <a:solidFill>
              <a:schemeClr val="bg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3E238095-94E6-7031-080B-F81DC94F02B8}"/>
              </a:ext>
            </a:extLst>
          </p:cNvPr>
          <p:cNvGrpSpPr/>
          <p:nvPr/>
        </p:nvGrpSpPr>
        <p:grpSpPr>
          <a:xfrm rot="-5220000">
            <a:off x="7460761" y="2563210"/>
            <a:ext cx="1932746" cy="1117099"/>
            <a:chOff x="1657932" y="4247536"/>
            <a:chExt cx="1561987" cy="634181"/>
          </a:xfrm>
          <a:effectLst>
            <a:outerShdw blurRad="50800" dist="38100" dir="5400000" algn="t" rotWithShape="0">
              <a:prstClr val="black">
                <a:alpha val="40000"/>
              </a:prstClr>
            </a:outerShdw>
          </a:effectLst>
        </p:grpSpPr>
        <p:sp>
          <p:nvSpPr>
            <p:cNvPr id="6" name="Freeform: Shape 5">
              <a:extLst>
                <a:ext uri="{FF2B5EF4-FFF2-40B4-BE49-F238E27FC236}">
                  <a16:creationId xmlns:a16="http://schemas.microsoft.com/office/drawing/2014/main" id="{CF7EAF95-EBAF-225F-DCAD-946FB66C441E}"/>
                </a:ext>
              </a:extLst>
            </p:cNvPr>
            <p:cNvSpPr/>
            <p:nvPr/>
          </p:nvSpPr>
          <p:spPr>
            <a:xfrm>
              <a:off x="2236623" y="4486415"/>
              <a:ext cx="983296" cy="385204"/>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 name="connsiteX0" fmla="*/ 162232 w 1212717"/>
                <a:gd name="connsiteY0" fmla="*/ 0 h 689564"/>
                <a:gd name="connsiteX1" fmla="*/ 88490 w 1212717"/>
                <a:gd name="connsiteY1" fmla="*/ 147484 h 689564"/>
                <a:gd name="connsiteX2" fmla="*/ 88490 w 1212717"/>
                <a:gd name="connsiteY2" fmla="*/ 147484 h 689564"/>
                <a:gd name="connsiteX3" fmla="*/ 44245 w 1212717"/>
                <a:gd name="connsiteY3" fmla="*/ 353962 h 689564"/>
                <a:gd name="connsiteX4" fmla="*/ 0 w 1212717"/>
                <a:gd name="connsiteY4" fmla="*/ 575187 h 689564"/>
                <a:gd name="connsiteX5" fmla="*/ 973393 w 1212717"/>
                <a:gd name="connsiteY5" fmla="*/ 619433 h 689564"/>
                <a:gd name="connsiteX6" fmla="*/ 1212717 w 1212717"/>
                <a:gd name="connsiteY6" fmla="*/ 689564 h 689564"/>
                <a:gd name="connsiteX7" fmla="*/ 1165122 w 1212717"/>
                <a:gd name="connsiteY7" fmla="*/ 575187 h 689564"/>
                <a:gd name="connsiteX8" fmla="*/ 1165122 w 1212717"/>
                <a:gd name="connsiteY8" fmla="*/ 412955 h 689564"/>
                <a:gd name="connsiteX9" fmla="*/ 1165122 w 1212717"/>
                <a:gd name="connsiteY9" fmla="*/ 221226 h 689564"/>
                <a:gd name="connsiteX10" fmla="*/ 1194619 w 1212717"/>
                <a:gd name="connsiteY10" fmla="*/ 147484 h 689564"/>
                <a:gd name="connsiteX11" fmla="*/ 1047135 w 1212717"/>
                <a:gd name="connsiteY11" fmla="*/ 117987 h 689564"/>
                <a:gd name="connsiteX12" fmla="*/ 796412 w 1212717"/>
                <a:gd name="connsiteY12" fmla="*/ 73742 h 689564"/>
                <a:gd name="connsiteX13" fmla="*/ 457200 w 1212717"/>
                <a:gd name="connsiteY13" fmla="*/ 88491 h 689564"/>
                <a:gd name="connsiteX14" fmla="*/ 191729 w 1212717"/>
                <a:gd name="connsiteY14" fmla="*/ 44245 h 689564"/>
                <a:gd name="connsiteX15" fmla="*/ 162232 w 1212717"/>
                <a:gd name="connsiteY15" fmla="*/ 0 h 689564"/>
                <a:gd name="connsiteX0" fmla="*/ 162232 w 1207396"/>
                <a:gd name="connsiteY0" fmla="*/ 0 h 619844"/>
                <a:gd name="connsiteX1" fmla="*/ 88490 w 1207396"/>
                <a:gd name="connsiteY1" fmla="*/ 147484 h 619844"/>
                <a:gd name="connsiteX2" fmla="*/ 88490 w 1207396"/>
                <a:gd name="connsiteY2" fmla="*/ 147484 h 619844"/>
                <a:gd name="connsiteX3" fmla="*/ 44245 w 1207396"/>
                <a:gd name="connsiteY3" fmla="*/ 353962 h 619844"/>
                <a:gd name="connsiteX4" fmla="*/ 0 w 1207396"/>
                <a:gd name="connsiteY4" fmla="*/ 575187 h 619844"/>
                <a:gd name="connsiteX5" fmla="*/ 973393 w 1207396"/>
                <a:gd name="connsiteY5" fmla="*/ 619433 h 619844"/>
                <a:gd name="connsiteX6" fmla="*/ 1207396 w 1207396"/>
                <a:gd name="connsiteY6" fmla="*/ 548031 h 619844"/>
                <a:gd name="connsiteX7" fmla="*/ 1165122 w 1207396"/>
                <a:gd name="connsiteY7" fmla="*/ 575187 h 619844"/>
                <a:gd name="connsiteX8" fmla="*/ 1165122 w 1207396"/>
                <a:gd name="connsiteY8" fmla="*/ 412955 h 619844"/>
                <a:gd name="connsiteX9" fmla="*/ 1165122 w 1207396"/>
                <a:gd name="connsiteY9" fmla="*/ 221226 h 619844"/>
                <a:gd name="connsiteX10" fmla="*/ 1194619 w 1207396"/>
                <a:gd name="connsiteY10" fmla="*/ 147484 h 619844"/>
                <a:gd name="connsiteX11" fmla="*/ 1047135 w 1207396"/>
                <a:gd name="connsiteY11" fmla="*/ 117987 h 619844"/>
                <a:gd name="connsiteX12" fmla="*/ 796412 w 1207396"/>
                <a:gd name="connsiteY12" fmla="*/ 73742 h 619844"/>
                <a:gd name="connsiteX13" fmla="*/ 457200 w 1207396"/>
                <a:gd name="connsiteY13" fmla="*/ 88491 h 619844"/>
                <a:gd name="connsiteX14" fmla="*/ 191729 w 1207396"/>
                <a:gd name="connsiteY14" fmla="*/ 44245 h 619844"/>
                <a:gd name="connsiteX15" fmla="*/ 162232 w 1207396"/>
                <a:gd name="connsiteY15" fmla="*/ 0 h 61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7396" h="619844">
                  <a:moveTo>
                    <a:pt x="162232" y="0"/>
                  </a:moveTo>
                  <a:lnTo>
                    <a:pt x="88490" y="147484"/>
                  </a:lnTo>
                  <a:lnTo>
                    <a:pt x="88490" y="147484"/>
                  </a:lnTo>
                  <a:lnTo>
                    <a:pt x="44245" y="353962"/>
                  </a:lnTo>
                  <a:lnTo>
                    <a:pt x="0" y="575187"/>
                  </a:lnTo>
                  <a:cubicBezTo>
                    <a:pt x="324464" y="589936"/>
                    <a:pt x="772160" y="623959"/>
                    <a:pt x="973393" y="619433"/>
                  </a:cubicBezTo>
                  <a:cubicBezTo>
                    <a:pt x="1174626" y="614907"/>
                    <a:pt x="1127621" y="524654"/>
                    <a:pt x="1207396" y="548031"/>
                  </a:cubicBez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rgbClr val="F3F3F3"/>
                </a:gs>
                <a:gs pos="62000">
                  <a:schemeClr val="bg1"/>
                </a:gs>
                <a:gs pos="100000">
                  <a:schemeClr val="bg1">
                    <a:lumMod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13D545F0-E4C7-4A40-B1D6-0070C0FF7325}"/>
                </a:ext>
              </a:extLst>
            </p:cNvPr>
            <p:cNvSpPr/>
            <p:nvPr/>
          </p:nvSpPr>
          <p:spPr>
            <a:xfrm>
              <a:off x="1657932" y="4247536"/>
              <a:ext cx="1297858" cy="634181"/>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7858" h="634181">
                  <a:moveTo>
                    <a:pt x="162232" y="0"/>
                  </a:moveTo>
                  <a:lnTo>
                    <a:pt x="88490" y="147484"/>
                  </a:lnTo>
                  <a:lnTo>
                    <a:pt x="88490" y="147484"/>
                  </a:lnTo>
                  <a:lnTo>
                    <a:pt x="44245" y="353962"/>
                  </a:lnTo>
                  <a:lnTo>
                    <a:pt x="0" y="575187"/>
                  </a:lnTo>
                  <a:lnTo>
                    <a:pt x="973393" y="619433"/>
                  </a:lnTo>
                  <a:lnTo>
                    <a:pt x="1297858" y="634181"/>
                  </a:ln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chemeClr val="bg1">
                    <a:lumMod val="50000"/>
                  </a:schemeClr>
                </a:gs>
                <a:gs pos="25000">
                  <a:srgbClr val="F3F3F3"/>
                </a:gs>
                <a:gs pos="62000">
                  <a:schemeClr val="bg1"/>
                </a:gs>
                <a:gs pos="100000">
                  <a:schemeClr val="bg1">
                    <a:lumMod val="65000"/>
                  </a:schemeClr>
                </a:gs>
              </a:gsLst>
              <a:lin ang="5400000" scaled="1"/>
            </a:gradFill>
            <a:ln>
              <a:noFill/>
            </a:ln>
            <a:effectLst>
              <a:outerShdw blurRad="177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F4A2AEA3-BCE5-AC4A-8009-A51F4E3E94BD}"/>
              </a:ext>
            </a:extLst>
          </p:cNvPr>
          <p:cNvSpPr txBox="1"/>
          <p:nvPr/>
        </p:nvSpPr>
        <p:spPr>
          <a:xfrm>
            <a:off x="214722" y="2774770"/>
            <a:ext cx="653143" cy="923330"/>
          </a:xfrm>
          <a:prstGeom prst="rect">
            <a:avLst/>
          </a:prstGeom>
          <a:noFill/>
        </p:spPr>
        <p:txBody>
          <a:bodyPr wrap="square" rtlCol="0">
            <a:spAutoFit/>
          </a:bodyPr>
          <a:lstStyle>
            <a:defPPr>
              <a:defRPr lang="en-US"/>
            </a:defPPr>
            <a:lvl1pPr algn="ctr">
              <a:defRPr sz="5400" b="1">
                <a:solidFill>
                  <a:schemeClr val="bg1"/>
                </a:solidFill>
                <a:latin typeface="MV Boli" panose="02000500030200090000" pitchFamily="2" charset="0"/>
                <a:ea typeface="Open Sans" panose="020B0606030504020204" pitchFamily="34" charset="0"/>
                <a:cs typeface="MV Boli" panose="02000500030200090000" pitchFamily="2"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rPr>
              <a:t>3</a:t>
            </a:r>
          </a:p>
        </p:txBody>
      </p:sp>
      <p:sp>
        <p:nvSpPr>
          <p:cNvPr id="9" name="TextBox 8">
            <a:extLst>
              <a:ext uri="{FF2B5EF4-FFF2-40B4-BE49-F238E27FC236}">
                <a16:creationId xmlns:a16="http://schemas.microsoft.com/office/drawing/2014/main" id="{50FEE52A-BC0E-32CD-8512-B5508AABF1DD}"/>
              </a:ext>
            </a:extLst>
          </p:cNvPr>
          <p:cNvSpPr txBox="1"/>
          <p:nvPr/>
        </p:nvSpPr>
        <p:spPr>
          <a:xfrm rot="60000">
            <a:off x="800006" y="2882687"/>
            <a:ext cx="7249541" cy="584775"/>
          </a:xfrm>
          <a:prstGeom prst="rect">
            <a:avLst/>
          </a:prstGeom>
          <a:noFill/>
        </p:spPr>
        <p:txBody>
          <a:bodyPr wrap="square" rtlCol="0">
            <a:spAutoFit/>
          </a:bodyPr>
          <a:lstStyle/>
          <a:p>
            <a:pPr lvl="0" algn="ctr"/>
            <a:r>
              <a:rPr lang="en-US" sz="3200" b="1" dirty="0">
                <a:solidFill>
                  <a:prstClr val="white"/>
                </a:solidFill>
                <a:latin typeface="MV Boli" panose="02000500030200090000" pitchFamily="2" charset="0"/>
                <a:ea typeface="Open Sans" panose="020B0606030504020204" pitchFamily="34" charset="0"/>
                <a:cs typeface="MV Boli" panose="02000500030200090000" pitchFamily="2" charset="0"/>
              </a:rPr>
              <a:t>Join Types</a:t>
            </a:r>
          </a:p>
        </p:txBody>
      </p:sp>
    </p:spTree>
    <p:extLst>
      <p:ext uri="{BB962C8B-B14F-4D97-AF65-F5344CB8AC3E}">
        <p14:creationId xmlns:p14="http://schemas.microsoft.com/office/powerpoint/2010/main" val="1438631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0" fill="hold"/>
                                        <p:tgtEl>
                                          <p:spTgt spid="5"/>
                                        </p:tgtEl>
                                        <p:attrNameLst>
                                          <p:attrName>ppt_x</p:attrName>
                                        </p:attrNameLst>
                                      </p:cBhvr>
                                      <p:tavLst>
                                        <p:tav tm="0">
                                          <p:val>
                                            <p:strVal val="0-#ppt_w/2"/>
                                          </p:val>
                                        </p:tav>
                                        <p:tav tm="100000">
                                          <p:val>
                                            <p:strVal val="#ppt_x"/>
                                          </p:val>
                                        </p:tav>
                                      </p:tavLst>
                                    </p:anim>
                                    <p:anim calcmode="lin" valueType="num">
                                      <p:cBhvr additive="base">
                                        <p:cTn id="8" dur="2000" fill="hold"/>
                                        <p:tgtEl>
                                          <p:spTgt spid="5"/>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2250"/>
                                        <p:tgtEl>
                                          <p:spTgt spid="4"/>
                                        </p:tgtEl>
                                      </p:cBhvr>
                                    </p:animEffect>
                                  </p:childTnLst>
                                </p:cTn>
                              </p:par>
                            </p:childTnLst>
                          </p:cTn>
                        </p:par>
                        <p:par>
                          <p:cTn id="12" fill="hold">
                            <p:stCondLst>
                              <p:cond delay="2250"/>
                            </p:stCondLst>
                            <p:childTnLst>
                              <p:par>
                                <p:cTn id="13" presetID="53" presetClass="entr" presetSubtype="1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CAC392-1E58-9731-4593-47B0E4F886A1}"/>
              </a:ext>
            </a:extLst>
          </p:cNvPr>
          <p:cNvPicPr>
            <a:picLocks noChangeAspect="1"/>
          </p:cNvPicPr>
          <p:nvPr/>
        </p:nvPicPr>
        <p:blipFill>
          <a:blip r:embed="rId2"/>
          <a:stretch>
            <a:fillRect/>
          </a:stretch>
        </p:blipFill>
        <p:spPr>
          <a:xfrm>
            <a:off x="184912" y="294174"/>
            <a:ext cx="11822175" cy="4182059"/>
          </a:xfrm>
          <a:prstGeom prst="rect">
            <a:avLst/>
          </a:prstGeom>
        </p:spPr>
      </p:pic>
      <p:sp>
        <p:nvSpPr>
          <p:cNvPr id="4" name="Rectangle 3">
            <a:extLst>
              <a:ext uri="{FF2B5EF4-FFF2-40B4-BE49-F238E27FC236}">
                <a16:creationId xmlns:a16="http://schemas.microsoft.com/office/drawing/2014/main" id="{422475ED-81EE-2A93-170F-6DA71B6FBE50}"/>
              </a:ext>
            </a:extLst>
          </p:cNvPr>
          <p:cNvSpPr/>
          <p:nvPr/>
        </p:nvSpPr>
        <p:spPr>
          <a:xfrm>
            <a:off x="184912" y="4407945"/>
            <a:ext cx="5262018" cy="769441"/>
          </a:xfrm>
          <a:prstGeom prst="rect">
            <a:avLst/>
          </a:prstGeom>
          <a:noFill/>
        </p:spPr>
        <p:txBody>
          <a:bodyPr wrap="none" lIns="91440" tIns="45720" rIns="91440" bIns="45720">
            <a:spAutoFit/>
          </a:bodyPr>
          <a:lstStyle/>
          <a:p>
            <a:pPr algn="ctr"/>
            <a:r>
              <a:rPr lang="en-US" sz="4400" b="1" cap="none" spc="0" dirty="0">
                <a:ln w="0"/>
                <a:solidFill>
                  <a:schemeClr val="tx1"/>
                </a:solidFill>
                <a:effectLst>
                  <a:outerShdw blurRad="38100" dist="19050" dir="2700000" algn="tl" rotWithShape="0">
                    <a:schemeClr val="dk1">
                      <a:alpha val="40000"/>
                    </a:schemeClr>
                  </a:outerShdw>
                </a:effectLst>
              </a:rPr>
              <a:t>How table are related</a:t>
            </a:r>
          </a:p>
        </p:txBody>
      </p:sp>
    </p:spTree>
    <p:extLst>
      <p:ext uri="{BB962C8B-B14F-4D97-AF65-F5344CB8AC3E}">
        <p14:creationId xmlns:p14="http://schemas.microsoft.com/office/powerpoint/2010/main" val="3786050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9CB68A-D659-8B5F-C792-5498D761A4F0}"/>
              </a:ext>
            </a:extLst>
          </p:cNvPr>
          <p:cNvPicPr>
            <a:picLocks noChangeAspect="1"/>
          </p:cNvPicPr>
          <p:nvPr/>
        </p:nvPicPr>
        <p:blipFill>
          <a:blip r:embed="rId2"/>
          <a:stretch>
            <a:fillRect/>
          </a:stretch>
        </p:blipFill>
        <p:spPr>
          <a:xfrm>
            <a:off x="194439" y="307236"/>
            <a:ext cx="11803122" cy="5001323"/>
          </a:xfrm>
          <a:prstGeom prst="rect">
            <a:avLst/>
          </a:prstGeom>
        </p:spPr>
      </p:pic>
      <p:sp>
        <p:nvSpPr>
          <p:cNvPr id="4" name="Rectangle 3">
            <a:extLst>
              <a:ext uri="{FF2B5EF4-FFF2-40B4-BE49-F238E27FC236}">
                <a16:creationId xmlns:a16="http://schemas.microsoft.com/office/drawing/2014/main" id="{52D66BB5-FF98-00B8-FA3F-DA7ED7F7D51F}"/>
              </a:ext>
            </a:extLst>
          </p:cNvPr>
          <p:cNvSpPr/>
          <p:nvPr/>
        </p:nvSpPr>
        <p:spPr>
          <a:xfrm>
            <a:off x="282357" y="5308559"/>
            <a:ext cx="3259675" cy="769441"/>
          </a:xfrm>
          <a:prstGeom prst="rect">
            <a:avLst/>
          </a:prstGeom>
          <a:noFill/>
        </p:spPr>
        <p:txBody>
          <a:bodyPr wrap="none" lIns="91440" tIns="45720" rIns="91440" bIns="45720">
            <a:spAutoFit/>
          </a:bodyPr>
          <a:lstStyle/>
          <a:p>
            <a:pPr algn="ctr"/>
            <a:r>
              <a:rPr lang="en-US" sz="4400" b="1" cap="none" spc="0" dirty="0">
                <a:ln w="0"/>
                <a:solidFill>
                  <a:schemeClr val="tx1"/>
                </a:solidFill>
                <a:effectLst>
                  <a:outerShdw blurRad="38100" dist="19050" dir="2700000" algn="tl" rotWithShape="0">
                    <a:schemeClr val="dk1">
                      <a:alpha val="40000"/>
                    </a:schemeClr>
                  </a:outerShdw>
                </a:effectLst>
              </a:rPr>
              <a:t>So Important</a:t>
            </a:r>
          </a:p>
        </p:txBody>
      </p:sp>
    </p:spTree>
    <p:extLst>
      <p:ext uri="{BB962C8B-B14F-4D97-AF65-F5344CB8AC3E}">
        <p14:creationId xmlns:p14="http://schemas.microsoft.com/office/powerpoint/2010/main" val="1348079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A1B8F8-E858-2509-8A1D-2F49A67E55D0}"/>
              </a:ext>
            </a:extLst>
          </p:cNvPr>
          <p:cNvPicPr>
            <a:picLocks noChangeAspect="1"/>
          </p:cNvPicPr>
          <p:nvPr/>
        </p:nvPicPr>
        <p:blipFill>
          <a:blip r:embed="rId2"/>
          <a:stretch>
            <a:fillRect/>
          </a:stretch>
        </p:blipFill>
        <p:spPr>
          <a:xfrm>
            <a:off x="216718" y="389155"/>
            <a:ext cx="11879333" cy="5458587"/>
          </a:xfrm>
          <a:prstGeom prst="rect">
            <a:avLst/>
          </a:prstGeom>
        </p:spPr>
      </p:pic>
    </p:spTree>
    <p:extLst>
      <p:ext uri="{BB962C8B-B14F-4D97-AF65-F5344CB8AC3E}">
        <p14:creationId xmlns:p14="http://schemas.microsoft.com/office/powerpoint/2010/main" val="3745910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5A80E0B0-2069-4CBE-93AD-77AEA890AE2A}"/>
              </a:ext>
            </a:extLst>
          </p:cNvPr>
          <p:cNvSpPr/>
          <p:nvPr/>
        </p:nvSpPr>
        <p:spPr>
          <a:xfrm>
            <a:off x="7251" y="-493486"/>
            <a:ext cx="3329256" cy="7984420"/>
          </a:xfrm>
          <a:custGeom>
            <a:avLst/>
            <a:gdLst>
              <a:gd name="connsiteX0" fmla="*/ 0 w 3329256"/>
              <a:gd name="connsiteY0" fmla="*/ 0 h 7984420"/>
              <a:gd name="connsiteX1" fmla="*/ 1 w 3329256"/>
              <a:gd name="connsiteY1" fmla="*/ 0 h 7984420"/>
              <a:gd name="connsiteX2" fmla="*/ 1898776 w 3329256"/>
              <a:gd name="connsiteY2" fmla="*/ 1713483 h 7984420"/>
              <a:gd name="connsiteX3" fmla="*/ 1908630 w 3329256"/>
              <a:gd name="connsiteY3" fmla="*/ 1908628 h 7984420"/>
              <a:gd name="connsiteX4" fmla="*/ 1908630 w 3329256"/>
              <a:gd name="connsiteY4" fmla="*/ 6075792 h 7984420"/>
              <a:gd name="connsiteX5" fmla="*/ 1908626 w 3329256"/>
              <a:gd name="connsiteY5" fmla="*/ 6075792 h 7984420"/>
              <a:gd name="connsiteX6" fmla="*/ 1915960 w 3329256"/>
              <a:gd name="connsiteY6" fmla="*/ 6221042 h 7984420"/>
              <a:gd name="connsiteX7" fmla="*/ 3329256 w 3329256"/>
              <a:gd name="connsiteY7" fmla="*/ 7496421 h 7984420"/>
              <a:gd name="connsiteX8" fmla="*/ 3329256 w 3329256"/>
              <a:gd name="connsiteY8" fmla="*/ 7984420 h 7984420"/>
              <a:gd name="connsiteX9" fmla="*/ 3329255 w 3329256"/>
              <a:gd name="connsiteY9" fmla="*/ 7984420 h 7984420"/>
              <a:gd name="connsiteX10" fmla="*/ 1430480 w 3329256"/>
              <a:gd name="connsiteY10" fmla="*/ 6270937 h 7984420"/>
              <a:gd name="connsiteX11" fmla="*/ 1420626 w 3329256"/>
              <a:gd name="connsiteY11" fmla="*/ 6075792 h 7984420"/>
              <a:gd name="connsiteX12" fmla="*/ 1420626 w 3329256"/>
              <a:gd name="connsiteY12" fmla="*/ 1908628 h 7984420"/>
              <a:gd name="connsiteX13" fmla="*/ 1420630 w 3329256"/>
              <a:gd name="connsiteY13" fmla="*/ 1908628 h 7984420"/>
              <a:gd name="connsiteX14" fmla="*/ 1413296 w 3329256"/>
              <a:gd name="connsiteY14" fmla="*/ 1763378 h 7984420"/>
              <a:gd name="connsiteX15" fmla="*/ 0 w 3329256"/>
              <a:gd name="connsiteY15" fmla="*/ 487999 h 798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29256" h="7984420">
                <a:moveTo>
                  <a:pt x="0" y="0"/>
                </a:moveTo>
                <a:lnTo>
                  <a:pt x="1" y="0"/>
                </a:lnTo>
                <a:cubicBezTo>
                  <a:pt x="988227" y="0"/>
                  <a:pt x="1801035" y="751045"/>
                  <a:pt x="1898776" y="1713483"/>
                </a:cubicBezTo>
                <a:lnTo>
                  <a:pt x="1908630" y="1908628"/>
                </a:lnTo>
                <a:lnTo>
                  <a:pt x="1908630" y="6075792"/>
                </a:lnTo>
                <a:lnTo>
                  <a:pt x="1908626" y="6075792"/>
                </a:lnTo>
                <a:lnTo>
                  <a:pt x="1915960" y="6221042"/>
                </a:lnTo>
                <a:cubicBezTo>
                  <a:pt x="1988711" y="6937403"/>
                  <a:pt x="2593701" y="7496421"/>
                  <a:pt x="3329256" y="7496421"/>
                </a:cubicBezTo>
                <a:lnTo>
                  <a:pt x="3329256" y="7984420"/>
                </a:lnTo>
                <a:lnTo>
                  <a:pt x="3329255" y="7984420"/>
                </a:lnTo>
                <a:cubicBezTo>
                  <a:pt x="2341029" y="7984420"/>
                  <a:pt x="1528221" y="7233375"/>
                  <a:pt x="1430480" y="6270937"/>
                </a:cubicBezTo>
                <a:lnTo>
                  <a:pt x="1420626" y="6075792"/>
                </a:lnTo>
                <a:lnTo>
                  <a:pt x="1420626" y="1908628"/>
                </a:lnTo>
                <a:lnTo>
                  <a:pt x="1420630" y="1908628"/>
                </a:lnTo>
                <a:lnTo>
                  <a:pt x="1413296" y="1763378"/>
                </a:lnTo>
                <a:cubicBezTo>
                  <a:pt x="1340545" y="1047017"/>
                  <a:pt x="735555" y="487999"/>
                  <a:pt x="0" y="487999"/>
                </a:cubicBezTo>
                <a:close/>
              </a:path>
            </a:pathLst>
          </a:custGeom>
          <a:gradFill flip="none" rotWithShape="1">
            <a:gsLst>
              <a:gs pos="61000">
                <a:srgbClr val="00CC99"/>
              </a:gs>
              <a:gs pos="27400">
                <a:srgbClr val="33CCFF"/>
              </a:gs>
              <a:gs pos="0">
                <a:srgbClr val="000099"/>
              </a:gs>
              <a:gs pos="100000">
                <a:srgbClr val="0066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5CB93AC6-FE87-4FA9-BBD4-F140C94A9C2A}"/>
              </a:ext>
            </a:extLst>
          </p:cNvPr>
          <p:cNvGrpSpPr/>
          <p:nvPr/>
        </p:nvGrpSpPr>
        <p:grpSpPr>
          <a:xfrm>
            <a:off x="1437348" y="1240019"/>
            <a:ext cx="7200000" cy="1080000"/>
            <a:chOff x="1437350" y="1240020"/>
            <a:chExt cx="4301630" cy="635091"/>
          </a:xfrm>
        </p:grpSpPr>
        <p:sp>
          <p:nvSpPr>
            <p:cNvPr id="6" name="Freeform: Shape 5">
              <a:extLst>
                <a:ext uri="{FF2B5EF4-FFF2-40B4-BE49-F238E27FC236}">
                  <a16:creationId xmlns:a16="http://schemas.microsoft.com/office/drawing/2014/main" id="{04A175DB-5D33-43C8-AAE4-B1E831D1A234}"/>
                </a:ext>
              </a:extLst>
            </p:cNvPr>
            <p:cNvSpPr/>
            <p:nvPr/>
          </p:nvSpPr>
          <p:spPr>
            <a:xfrm flipV="1">
              <a:off x="1437350" y="1240020"/>
              <a:ext cx="4301630" cy="635091"/>
            </a:xfrm>
            <a:custGeom>
              <a:avLst/>
              <a:gdLst>
                <a:gd name="connsiteX0" fmla="*/ 314185 w 3126929"/>
                <a:gd name="connsiteY0" fmla="*/ 0 h 727424"/>
                <a:gd name="connsiteX1" fmla="*/ 3126929 w 3126929"/>
                <a:gd name="connsiteY1" fmla="*/ 0 h 727424"/>
                <a:gd name="connsiteX2" fmla="*/ 3126929 w 3126929"/>
                <a:gd name="connsiteY2" fmla="*/ 413239 h 727424"/>
                <a:gd name="connsiteX3" fmla="*/ 314185 w 3126929"/>
                <a:gd name="connsiteY3" fmla="*/ 413239 h 727424"/>
                <a:gd name="connsiteX4" fmla="*/ 0 w 3126929"/>
                <a:gd name="connsiteY4" fmla="*/ 727424 h 727424"/>
                <a:gd name="connsiteX5" fmla="*/ 0 w 3126929"/>
                <a:gd name="connsiteY5" fmla="*/ 314185 h 727424"/>
                <a:gd name="connsiteX6" fmla="*/ 314185 w 3126929"/>
                <a:gd name="connsiteY6" fmla="*/ 0 h 72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6929" h="727424">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solidFill>
              <a:srgbClr val="BD40C0"/>
            </a:solid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8E0ECA3F-8570-4FB5-931A-BBA5339DECE3}"/>
                </a:ext>
              </a:extLst>
            </p:cNvPr>
            <p:cNvSpPr txBox="1"/>
            <p:nvPr/>
          </p:nvSpPr>
          <p:spPr>
            <a:xfrm>
              <a:off x="1925742" y="1552614"/>
              <a:ext cx="3656386" cy="2714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prstClr val="white"/>
                  </a:solidFill>
                  <a:latin typeface="Open Sans" panose="020B0606030504020204" pitchFamily="34" charset="0"/>
                  <a:ea typeface="Open Sans" panose="020B0606030504020204" pitchFamily="34" charset="0"/>
                  <a:cs typeface="Open Sans" panose="020B0606030504020204" pitchFamily="34" charset="0"/>
                </a:rPr>
                <a:t>Append Tables.</a:t>
              </a:r>
              <a:endParaRPr kumimoji="0" lang="en-US" sz="2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8" name="TextBox 7">
            <a:extLst>
              <a:ext uri="{FF2B5EF4-FFF2-40B4-BE49-F238E27FC236}">
                <a16:creationId xmlns:a16="http://schemas.microsoft.com/office/drawing/2014/main" id="{67A620AF-3788-4F4E-848F-1363C314793B}"/>
              </a:ext>
            </a:extLst>
          </p:cNvPr>
          <p:cNvSpPr txBox="1"/>
          <p:nvPr/>
        </p:nvSpPr>
        <p:spPr>
          <a:xfrm>
            <a:off x="1337029" y="823948"/>
            <a:ext cx="65314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5</a:t>
            </a:r>
          </a:p>
        </p:txBody>
      </p:sp>
      <p:grpSp>
        <p:nvGrpSpPr>
          <p:cNvPr id="14" name="Group 13">
            <a:extLst>
              <a:ext uri="{FF2B5EF4-FFF2-40B4-BE49-F238E27FC236}">
                <a16:creationId xmlns:a16="http://schemas.microsoft.com/office/drawing/2014/main" id="{779F337C-E9DD-5BB7-A57A-A5B98F1D4D90}"/>
              </a:ext>
            </a:extLst>
          </p:cNvPr>
          <p:cNvGrpSpPr/>
          <p:nvPr/>
        </p:nvGrpSpPr>
        <p:grpSpPr>
          <a:xfrm>
            <a:off x="8151095" y="218152"/>
            <a:ext cx="3845427" cy="686723"/>
            <a:chOff x="8151095" y="218152"/>
            <a:chExt cx="3845427" cy="686723"/>
          </a:xfrm>
        </p:grpSpPr>
        <p:pic>
          <p:nvPicPr>
            <p:cNvPr id="12" name="Picture 11">
              <a:extLst>
                <a:ext uri="{FF2B5EF4-FFF2-40B4-BE49-F238E27FC236}">
                  <a16:creationId xmlns:a16="http://schemas.microsoft.com/office/drawing/2014/main" id="{690D02C9-9DA4-FCBE-F68F-A9A1766C1260}"/>
                </a:ext>
              </a:extLst>
            </p:cNvPr>
            <p:cNvPicPr>
              <a:picLocks noChangeAspect="1"/>
            </p:cNvPicPr>
            <p:nvPr/>
          </p:nvPicPr>
          <p:blipFill>
            <a:blip r:embed="rId2"/>
            <a:stretch>
              <a:fillRect/>
            </a:stretch>
          </p:blipFill>
          <p:spPr>
            <a:xfrm>
              <a:off x="8151095" y="218152"/>
              <a:ext cx="3810478" cy="686723"/>
            </a:xfrm>
            <a:prstGeom prst="rect">
              <a:avLst/>
            </a:prstGeom>
          </p:spPr>
        </p:pic>
        <p:sp>
          <p:nvSpPr>
            <p:cNvPr id="13" name="Rectangle 12">
              <a:extLst>
                <a:ext uri="{FF2B5EF4-FFF2-40B4-BE49-F238E27FC236}">
                  <a16:creationId xmlns:a16="http://schemas.microsoft.com/office/drawing/2014/main" id="{CC01717C-465E-2436-D392-D9259C327738}"/>
                </a:ext>
              </a:extLst>
            </p:cNvPr>
            <p:cNvSpPr/>
            <p:nvPr/>
          </p:nvSpPr>
          <p:spPr>
            <a:xfrm>
              <a:off x="11942522" y="733425"/>
              <a:ext cx="54000" cy="1714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062785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500"/>
                            </p:stCondLst>
                            <p:childTnLst>
                              <p:par>
                                <p:cTn id="16" presetID="17" presetClass="entr" presetSubtype="8"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ppt_x</p:attrName>
                                        </p:attrNameLst>
                                      </p:cBhvr>
                                      <p:tavLst>
                                        <p:tav tm="0">
                                          <p:val>
                                            <p:strVal val="#ppt_x-#ppt_w/2"/>
                                          </p:val>
                                        </p:tav>
                                        <p:tav tm="100000">
                                          <p:val>
                                            <p:strVal val="#ppt_x"/>
                                          </p:val>
                                        </p:tav>
                                      </p:tavLst>
                                    </p:anim>
                                    <p:anim calcmode="lin" valueType="num">
                                      <p:cBhvr>
                                        <p:cTn id="19" dur="500" fill="hold"/>
                                        <p:tgtEl>
                                          <p:spTgt spid="3"/>
                                        </p:tgtEl>
                                        <p:attrNameLst>
                                          <p:attrName>ppt_y</p:attrName>
                                        </p:attrNameLst>
                                      </p:cBhvr>
                                      <p:tavLst>
                                        <p:tav tm="0">
                                          <p:val>
                                            <p:strVal val="#ppt_y"/>
                                          </p:val>
                                        </p:tav>
                                        <p:tav tm="100000">
                                          <p:val>
                                            <p:strVal val="#ppt_y"/>
                                          </p:val>
                                        </p:tav>
                                      </p:tavLst>
                                    </p:anim>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ED8E5A-D0CF-73D6-F991-52336980AEE2}"/>
              </a:ext>
            </a:extLst>
          </p:cNvPr>
          <p:cNvPicPr>
            <a:picLocks noChangeAspect="1"/>
          </p:cNvPicPr>
          <p:nvPr/>
        </p:nvPicPr>
        <p:blipFill>
          <a:blip r:embed="rId2"/>
          <a:stretch>
            <a:fillRect/>
          </a:stretch>
        </p:blipFill>
        <p:spPr>
          <a:xfrm>
            <a:off x="419326" y="326971"/>
            <a:ext cx="5763429" cy="5496692"/>
          </a:xfrm>
          <a:prstGeom prst="rect">
            <a:avLst/>
          </a:prstGeom>
        </p:spPr>
      </p:pic>
      <p:pic>
        <p:nvPicPr>
          <p:cNvPr id="5" name="Picture 4">
            <a:extLst>
              <a:ext uri="{FF2B5EF4-FFF2-40B4-BE49-F238E27FC236}">
                <a16:creationId xmlns:a16="http://schemas.microsoft.com/office/drawing/2014/main" id="{888223B4-E6C0-B4C1-2BFB-5872D64C991B}"/>
              </a:ext>
            </a:extLst>
          </p:cNvPr>
          <p:cNvPicPr>
            <a:picLocks noChangeAspect="1"/>
          </p:cNvPicPr>
          <p:nvPr/>
        </p:nvPicPr>
        <p:blipFill>
          <a:blip r:embed="rId3"/>
          <a:stretch>
            <a:fillRect/>
          </a:stretch>
        </p:blipFill>
        <p:spPr>
          <a:xfrm>
            <a:off x="7246286" y="660392"/>
            <a:ext cx="3772426" cy="4829849"/>
          </a:xfrm>
          <a:prstGeom prst="rect">
            <a:avLst/>
          </a:prstGeom>
        </p:spPr>
      </p:pic>
    </p:spTree>
    <p:extLst>
      <p:ext uri="{BB962C8B-B14F-4D97-AF65-F5344CB8AC3E}">
        <p14:creationId xmlns:p14="http://schemas.microsoft.com/office/powerpoint/2010/main" val="13983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36A158-1E36-572A-5BD3-732F365D0903}"/>
              </a:ext>
            </a:extLst>
          </p:cNvPr>
          <p:cNvPicPr>
            <a:picLocks noChangeAspect="1"/>
          </p:cNvPicPr>
          <p:nvPr/>
        </p:nvPicPr>
        <p:blipFill>
          <a:blip r:embed="rId2"/>
          <a:stretch>
            <a:fillRect/>
          </a:stretch>
        </p:blipFill>
        <p:spPr>
          <a:xfrm>
            <a:off x="2053086" y="68114"/>
            <a:ext cx="8493791" cy="5234727"/>
          </a:xfrm>
          <a:prstGeom prst="rect">
            <a:avLst/>
          </a:prstGeom>
        </p:spPr>
      </p:pic>
      <p:pic>
        <p:nvPicPr>
          <p:cNvPr id="5" name="Picture 4">
            <a:extLst>
              <a:ext uri="{FF2B5EF4-FFF2-40B4-BE49-F238E27FC236}">
                <a16:creationId xmlns:a16="http://schemas.microsoft.com/office/drawing/2014/main" id="{BF3C4ED6-38E9-3A2E-9459-251CB935057B}"/>
              </a:ext>
            </a:extLst>
          </p:cNvPr>
          <p:cNvPicPr>
            <a:picLocks noChangeAspect="1"/>
          </p:cNvPicPr>
          <p:nvPr/>
        </p:nvPicPr>
        <p:blipFill>
          <a:blip r:embed="rId3"/>
          <a:stretch>
            <a:fillRect/>
          </a:stretch>
        </p:blipFill>
        <p:spPr>
          <a:xfrm>
            <a:off x="582565" y="5033977"/>
            <a:ext cx="3677163" cy="1086002"/>
          </a:xfrm>
          <a:prstGeom prst="rect">
            <a:avLst/>
          </a:prstGeom>
        </p:spPr>
      </p:pic>
    </p:spTree>
    <p:extLst>
      <p:ext uri="{BB962C8B-B14F-4D97-AF65-F5344CB8AC3E}">
        <p14:creationId xmlns:p14="http://schemas.microsoft.com/office/powerpoint/2010/main" val="3216237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4AF646-EE44-BE38-6C9A-51CD1CFC5E16}"/>
              </a:ext>
            </a:extLst>
          </p:cNvPr>
          <p:cNvPicPr>
            <a:picLocks noChangeAspect="1"/>
          </p:cNvPicPr>
          <p:nvPr/>
        </p:nvPicPr>
        <p:blipFill>
          <a:blip r:embed="rId2"/>
          <a:stretch>
            <a:fillRect/>
          </a:stretch>
        </p:blipFill>
        <p:spPr>
          <a:xfrm>
            <a:off x="637413" y="399009"/>
            <a:ext cx="10917174" cy="4610743"/>
          </a:xfrm>
          <a:prstGeom prst="rect">
            <a:avLst/>
          </a:prstGeom>
        </p:spPr>
      </p:pic>
      <p:pic>
        <p:nvPicPr>
          <p:cNvPr id="4" name="Picture 3">
            <a:extLst>
              <a:ext uri="{FF2B5EF4-FFF2-40B4-BE49-F238E27FC236}">
                <a16:creationId xmlns:a16="http://schemas.microsoft.com/office/drawing/2014/main" id="{7A74D2EE-E0CB-2DF7-259F-181BE49234FD}"/>
              </a:ext>
            </a:extLst>
          </p:cNvPr>
          <p:cNvPicPr>
            <a:picLocks noChangeAspect="1"/>
          </p:cNvPicPr>
          <p:nvPr/>
        </p:nvPicPr>
        <p:blipFill>
          <a:blip r:embed="rId3"/>
          <a:stretch>
            <a:fillRect/>
          </a:stretch>
        </p:blipFill>
        <p:spPr>
          <a:xfrm>
            <a:off x="582565" y="5033977"/>
            <a:ext cx="3677163" cy="1086002"/>
          </a:xfrm>
          <a:prstGeom prst="rect">
            <a:avLst/>
          </a:prstGeom>
        </p:spPr>
      </p:pic>
    </p:spTree>
    <p:extLst>
      <p:ext uri="{BB962C8B-B14F-4D97-AF65-F5344CB8AC3E}">
        <p14:creationId xmlns:p14="http://schemas.microsoft.com/office/powerpoint/2010/main" val="4199102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531150-0943-E4C0-B657-A5F46178B7A9}"/>
              </a:ext>
            </a:extLst>
          </p:cNvPr>
          <p:cNvPicPr>
            <a:picLocks noChangeAspect="1"/>
          </p:cNvPicPr>
          <p:nvPr/>
        </p:nvPicPr>
        <p:blipFill>
          <a:blip r:embed="rId2"/>
          <a:stretch>
            <a:fillRect/>
          </a:stretch>
        </p:blipFill>
        <p:spPr>
          <a:xfrm>
            <a:off x="582565" y="5033977"/>
            <a:ext cx="3677163" cy="1086002"/>
          </a:xfrm>
          <a:prstGeom prst="rect">
            <a:avLst/>
          </a:prstGeom>
        </p:spPr>
      </p:pic>
      <p:pic>
        <p:nvPicPr>
          <p:cNvPr id="4" name="Picture 3">
            <a:extLst>
              <a:ext uri="{FF2B5EF4-FFF2-40B4-BE49-F238E27FC236}">
                <a16:creationId xmlns:a16="http://schemas.microsoft.com/office/drawing/2014/main" id="{3F9B8595-1806-F86C-D5BD-01E114DEE692}"/>
              </a:ext>
            </a:extLst>
          </p:cNvPr>
          <p:cNvPicPr>
            <a:picLocks noChangeAspect="1"/>
          </p:cNvPicPr>
          <p:nvPr/>
        </p:nvPicPr>
        <p:blipFill>
          <a:blip r:embed="rId3"/>
          <a:stretch>
            <a:fillRect/>
          </a:stretch>
        </p:blipFill>
        <p:spPr>
          <a:xfrm>
            <a:off x="2035834" y="310663"/>
            <a:ext cx="7953180" cy="4816926"/>
          </a:xfrm>
          <a:prstGeom prst="rect">
            <a:avLst/>
          </a:prstGeom>
        </p:spPr>
      </p:pic>
      <p:sp>
        <p:nvSpPr>
          <p:cNvPr id="5" name="Oval 4">
            <a:extLst>
              <a:ext uri="{FF2B5EF4-FFF2-40B4-BE49-F238E27FC236}">
                <a16:creationId xmlns:a16="http://schemas.microsoft.com/office/drawing/2014/main" id="{933D95B4-EECD-8C66-0AA4-5C6AFEA4CE74}"/>
              </a:ext>
            </a:extLst>
          </p:cNvPr>
          <p:cNvSpPr/>
          <p:nvPr/>
        </p:nvSpPr>
        <p:spPr>
          <a:xfrm>
            <a:off x="7116792" y="4425351"/>
            <a:ext cx="1362974" cy="60862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9776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8FB9DB-161A-69FF-D501-306AE6AC9485}"/>
              </a:ext>
            </a:extLst>
          </p:cNvPr>
          <p:cNvPicPr>
            <a:picLocks noChangeAspect="1"/>
          </p:cNvPicPr>
          <p:nvPr/>
        </p:nvPicPr>
        <p:blipFill>
          <a:blip r:embed="rId2"/>
          <a:stretch>
            <a:fillRect/>
          </a:stretch>
        </p:blipFill>
        <p:spPr>
          <a:xfrm>
            <a:off x="337334" y="714805"/>
            <a:ext cx="11517332" cy="4134427"/>
          </a:xfrm>
          <a:prstGeom prst="rect">
            <a:avLst/>
          </a:prstGeom>
        </p:spPr>
      </p:pic>
      <p:pic>
        <p:nvPicPr>
          <p:cNvPr id="5" name="Picture 4">
            <a:extLst>
              <a:ext uri="{FF2B5EF4-FFF2-40B4-BE49-F238E27FC236}">
                <a16:creationId xmlns:a16="http://schemas.microsoft.com/office/drawing/2014/main" id="{F2F510F9-F556-33B3-B8E8-12B6FE072A53}"/>
              </a:ext>
            </a:extLst>
          </p:cNvPr>
          <p:cNvPicPr>
            <a:picLocks noChangeAspect="1"/>
          </p:cNvPicPr>
          <p:nvPr/>
        </p:nvPicPr>
        <p:blipFill>
          <a:blip r:embed="rId3"/>
          <a:stretch>
            <a:fillRect/>
          </a:stretch>
        </p:blipFill>
        <p:spPr>
          <a:xfrm>
            <a:off x="337334" y="5161983"/>
            <a:ext cx="4048690" cy="981212"/>
          </a:xfrm>
          <a:prstGeom prst="rect">
            <a:avLst/>
          </a:prstGeom>
        </p:spPr>
      </p:pic>
    </p:spTree>
    <p:extLst>
      <p:ext uri="{BB962C8B-B14F-4D97-AF65-F5344CB8AC3E}">
        <p14:creationId xmlns:p14="http://schemas.microsoft.com/office/powerpoint/2010/main" val="1956932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A0A4E1-ED72-ED48-DEF0-6B0FCFA96B66}"/>
              </a:ext>
            </a:extLst>
          </p:cNvPr>
          <p:cNvPicPr>
            <a:picLocks noChangeAspect="1"/>
          </p:cNvPicPr>
          <p:nvPr/>
        </p:nvPicPr>
        <p:blipFill>
          <a:blip r:embed="rId2"/>
          <a:stretch>
            <a:fillRect/>
          </a:stretch>
        </p:blipFill>
        <p:spPr>
          <a:xfrm>
            <a:off x="885098" y="307872"/>
            <a:ext cx="10421804" cy="4896533"/>
          </a:xfrm>
          <a:prstGeom prst="rect">
            <a:avLst/>
          </a:prstGeom>
        </p:spPr>
      </p:pic>
      <p:pic>
        <p:nvPicPr>
          <p:cNvPr id="4" name="Picture 3">
            <a:extLst>
              <a:ext uri="{FF2B5EF4-FFF2-40B4-BE49-F238E27FC236}">
                <a16:creationId xmlns:a16="http://schemas.microsoft.com/office/drawing/2014/main" id="{18FC54B8-EDCF-7694-D178-E3B22436DD84}"/>
              </a:ext>
            </a:extLst>
          </p:cNvPr>
          <p:cNvPicPr>
            <a:picLocks noChangeAspect="1"/>
          </p:cNvPicPr>
          <p:nvPr/>
        </p:nvPicPr>
        <p:blipFill>
          <a:blip r:embed="rId3"/>
          <a:stretch>
            <a:fillRect/>
          </a:stretch>
        </p:blipFill>
        <p:spPr>
          <a:xfrm>
            <a:off x="337334" y="5161983"/>
            <a:ext cx="4048690" cy="981212"/>
          </a:xfrm>
          <a:prstGeom prst="rect">
            <a:avLst/>
          </a:prstGeom>
        </p:spPr>
      </p:pic>
    </p:spTree>
    <p:extLst>
      <p:ext uri="{BB962C8B-B14F-4D97-AF65-F5344CB8AC3E}">
        <p14:creationId xmlns:p14="http://schemas.microsoft.com/office/powerpoint/2010/main" val="1944258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732F72-5210-27B3-9CD8-52FA95F157DD}"/>
              </a:ext>
            </a:extLst>
          </p:cNvPr>
          <p:cNvPicPr>
            <a:picLocks noChangeAspect="1"/>
          </p:cNvPicPr>
          <p:nvPr/>
        </p:nvPicPr>
        <p:blipFill>
          <a:blip r:embed="rId2"/>
          <a:stretch>
            <a:fillRect/>
          </a:stretch>
        </p:blipFill>
        <p:spPr>
          <a:xfrm>
            <a:off x="2605177" y="260595"/>
            <a:ext cx="8347405" cy="5141015"/>
          </a:xfrm>
          <a:prstGeom prst="rect">
            <a:avLst/>
          </a:prstGeom>
        </p:spPr>
      </p:pic>
      <p:pic>
        <p:nvPicPr>
          <p:cNvPr id="4" name="Picture 3">
            <a:extLst>
              <a:ext uri="{FF2B5EF4-FFF2-40B4-BE49-F238E27FC236}">
                <a16:creationId xmlns:a16="http://schemas.microsoft.com/office/drawing/2014/main" id="{562639C3-B8F8-B937-3FC6-5D9D54B4ADF9}"/>
              </a:ext>
            </a:extLst>
          </p:cNvPr>
          <p:cNvPicPr>
            <a:picLocks noChangeAspect="1"/>
          </p:cNvPicPr>
          <p:nvPr/>
        </p:nvPicPr>
        <p:blipFill>
          <a:blip r:embed="rId3"/>
          <a:stretch>
            <a:fillRect/>
          </a:stretch>
        </p:blipFill>
        <p:spPr>
          <a:xfrm>
            <a:off x="162198" y="5132466"/>
            <a:ext cx="3810532" cy="1009791"/>
          </a:xfrm>
          <a:prstGeom prst="rect">
            <a:avLst/>
          </a:prstGeom>
        </p:spPr>
      </p:pic>
    </p:spTree>
    <p:extLst>
      <p:ext uri="{BB962C8B-B14F-4D97-AF65-F5344CB8AC3E}">
        <p14:creationId xmlns:p14="http://schemas.microsoft.com/office/powerpoint/2010/main" val="1574005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D46F78-D5CE-4B13-2D24-49B94DCC53A5}"/>
              </a:ext>
            </a:extLst>
          </p:cNvPr>
          <p:cNvPicPr>
            <a:picLocks noChangeAspect="1"/>
          </p:cNvPicPr>
          <p:nvPr/>
        </p:nvPicPr>
        <p:blipFill>
          <a:blip r:embed="rId2"/>
          <a:stretch>
            <a:fillRect/>
          </a:stretch>
        </p:blipFill>
        <p:spPr>
          <a:xfrm>
            <a:off x="550078" y="5222966"/>
            <a:ext cx="3086531" cy="828791"/>
          </a:xfrm>
          <a:prstGeom prst="rect">
            <a:avLst/>
          </a:prstGeom>
        </p:spPr>
      </p:pic>
      <p:pic>
        <p:nvPicPr>
          <p:cNvPr id="7" name="Picture 6">
            <a:extLst>
              <a:ext uri="{FF2B5EF4-FFF2-40B4-BE49-F238E27FC236}">
                <a16:creationId xmlns:a16="http://schemas.microsoft.com/office/drawing/2014/main" id="{9DD039AD-F8D0-AB86-7686-FAE5459A5119}"/>
              </a:ext>
            </a:extLst>
          </p:cNvPr>
          <p:cNvPicPr>
            <a:picLocks noChangeAspect="1"/>
          </p:cNvPicPr>
          <p:nvPr/>
        </p:nvPicPr>
        <p:blipFill>
          <a:blip r:embed="rId3"/>
          <a:stretch>
            <a:fillRect/>
          </a:stretch>
        </p:blipFill>
        <p:spPr>
          <a:xfrm>
            <a:off x="1777042" y="468965"/>
            <a:ext cx="8805396" cy="4577805"/>
          </a:xfrm>
          <a:prstGeom prst="rect">
            <a:avLst/>
          </a:prstGeom>
        </p:spPr>
      </p:pic>
    </p:spTree>
    <p:extLst>
      <p:ext uri="{BB962C8B-B14F-4D97-AF65-F5344CB8AC3E}">
        <p14:creationId xmlns:p14="http://schemas.microsoft.com/office/powerpoint/2010/main" val="4023916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EF8C16-3914-5BF7-040F-E605C04E7C95}"/>
              </a:ext>
            </a:extLst>
          </p:cNvPr>
          <p:cNvPicPr>
            <a:picLocks noChangeAspect="1"/>
          </p:cNvPicPr>
          <p:nvPr/>
        </p:nvPicPr>
        <p:blipFill>
          <a:blip r:embed="rId2"/>
          <a:stretch>
            <a:fillRect/>
          </a:stretch>
        </p:blipFill>
        <p:spPr>
          <a:xfrm>
            <a:off x="2961959" y="2182124"/>
            <a:ext cx="5629950" cy="1805328"/>
          </a:xfrm>
          <a:prstGeom prst="rect">
            <a:avLst/>
          </a:prstGeom>
        </p:spPr>
      </p:pic>
    </p:spTree>
    <p:extLst>
      <p:ext uri="{BB962C8B-B14F-4D97-AF65-F5344CB8AC3E}">
        <p14:creationId xmlns:p14="http://schemas.microsoft.com/office/powerpoint/2010/main" val="3989133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08319A-34EC-8347-1CB8-6FD27BF959A6}"/>
              </a:ext>
            </a:extLst>
          </p:cNvPr>
          <p:cNvPicPr>
            <a:picLocks noChangeAspect="1"/>
          </p:cNvPicPr>
          <p:nvPr/>
        </p:nvPicPr>
        <p:blipFill>
          <a:blip r:embed="rId2"/>
          <a:stretch>
            <a:fillRect/>
          </a:stretch>
        </p:blipFill>
        <p:spPr>
          <a:xfrm>
            <a:off x="386083" y="221164"/>
            <a:ext cx="10850489" cy="2257740"/>
          </a:xfrm>
          <a:prstGeom prst="rect">
            <a:avLst/>
          </a:prstGeom>
        </p:spPr>
      </p:pic>
    </p:spTree>
    <p:extLst>
      <p:ext uri="{BB962C8B-B14F-4D97-AF65-F5344CB8AC3E}">
        <p14:creationId xmlns:p14="http://schemas.microsoft.com/office/powerpoint/2010/main" val="971909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5FBDC19-E50F-18B6-2A96-FD019615A7D2}"/>
              </a:ext>
            </a:extLst>
          </p:cNvPr>
          <p:cNvSpPr/>
          <p:nvPr/>
        </p:nvSpPr>
        <p:spPr>
          <a:xfrm rot="-5220000">
            <a:off x="3118153" y="-974217"/>
            <a:ext cx="1791582" cy="8433916"/>
          </a:xfrm>
          <a:custGeom>
            <a:avLst/>
            <a:gdLst>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51791 w 1417982"/>
              <a:gd name="connsiteY18" fmla="*/ 3193774 h 4518991"/>
              <a:gd name="connsiteX19" fmla="*/ 265043 w 1417982"/>
              <a:gd name="connsiteY19" fmla="*/ 3339547 h 4518991"/>
              <a:gd name="connsiteX20" fmla="*/ 278295 w 1417982"/>
              <a:gd name="connsiteY20" fmla="*/ 3538330 h 4518991"/>
              <a:gd name="connsiteX21" fmla="*/ 331304 w 1417982"/>
              <a:gd name="connsiteY21" fmla="*/ 3697356 h 4518991"/>
              <a:gd name="connsiteX22" fmla="*/ 331304 w 1417982"/>
              <a:gd name="connsiteY22" fmla="*/ 3829878 h 4518991"/>
              <a:gd name="connsiteX23" fmla="*/ 278295 w 1417982"/>
              <a:gd name="connsiteY23" fmla="*/ 3988904 h 4518991"/>
              <a:gd name="connsiteX24" fmla="*/ 278295 w 1417982"/>
              <a:gd name="connsiteY24" fmla="*/ 4147930 h 4518991"/>
              <a:gd name="connsiteX25" fmla="*/ 291548 w 1417982"/>
              <a:gd name="connsiteY25" fmla="*/ 4373217 h 4518991"/>
              <a:gd name="connsiteX26" fmla="*/ 331304 w 1417982"/>
              <a:gd name="connsiteY26" fmla="*/ 4426226 h 4518991"/>
              <a:gd name="connsiteX27" fmla="*/ 424069 w 1417982"/>
              <a:gd name="connsiteY27" fmla="*/ 4452730 h 4518991"/>
              <a:gd name="connsiteX28" fmla="*/ 834887 w 1417982"/>
              <a:gd name="connsiteY28" fmla="*/ 4492487 h 4518991"/>
              <a:gd name="connsiteX29" fmla="*/ 1086678 w 1417982"/>
              <a:gd name="connsiteY29" fmla="*/ 4479234 h 4518991"/>
              <a:gd name="connsiteX30" fmla="*/ 1325217 w 1417982"/>
              <a:gd name="connsiteY30" fmla="*/ 4505739 h 4518991"/>
              <a:gd name="connsiteX31" fmla="*/ 1364974 w 1417982"/>
              <a:gd name="connsiteY31" fmla="*/ 4518991 h 4518991"/>
              <a:gd name="connsiteX32" fmla="*/ 1417982 w 1417982"/>
              <a:gd name="connsiteY32" fmla="*/ 4161182 h 4518991"/>
              <a:gd name="connsiteX33" fmla="*/ 1378226 w 1417982"/>
              <a:gd name="connsiteY33" fmla="*/ 4055165 h 4518991"/>
              <a:gd name="connsiteX34" fmla="*/ 1417982 w 1417982"/>
              <a:gd name="connsiteY34" fmla="*/ 3962400 h 4518991"/>
              <a:gd name="connsiteX35" fmla="*/ 1338469 w 1417982"/>
              <a:gd name="connsiteY35" fmla="*/ 3843130 h 4518991"/>
              <a:gd name="connsiteX36" fmla="*/ 1311965 w 1417982"/>
              <a:gd name="connsiteY36" fmla="*/ 3617843 h 4518991"/>
              <a:gd name="connsiteX37" fmla="*/ 1325217 w 1417982"/>
              <a:gd name="connsiteY37" fmla="*/ 3511826 h 4518991"/>
              <a:gd name="connsiteX38" fmla="*/ 1325217 w 1417982"/>
              <a:gd name="connsiteY38" fmla="*/ 3286539 h 4518991"/>
              <a:gd name="connsiteX39" fmla="*/ 1325217 w 1417982"/>
              <a:gd name="connsiteY39" fmla="*/ 3048000 h 4518991"/>
              <a:gd name="connsiteX40" fmla="*/ 1166191 w 1417982"/>
              <a:gd name="connsiteY40" fmla="*/ 2769704 h 4518991"/>
              <a:gd name="connsiteX41" fmla="*/ 1311965 w 1417982"/>
              <a:gd name="connsiteY41" fmla="*/ 2517913 h 4518991"/>
              <a:gd name="connsiteX42" fmla="*/ 1258956 w 1417982"/>
              <a:gd name="connsiteY42" fmla="*/ 2305878 h 4518991"/>
              <a:gd name="connsiteX43" fmla="*/ 1245704 w 1417982"/>
              <a:gd name="connsiteY43" fmla="*/ 2146852 h 4518991"/>
              <a:gd name="connsiteX44" fmla="*/ 1272209 w 1417982"/>
              <a:gd name="connsiteY44" fmla="*/ 2040834 h 4518991"/>
              <a:gd name="connsiteX45" fmla="*/ 1258956 w 1417982"/>
              <a:gd name="connsiteY45" fmla="*/ 1881808 h 4518991"/>
              <a:gd name="connsiteX46" fmla="*/ 1205948 w 1417982"/>
              <a:gd name="connsiteY46" fmla="*/ 1722782 h 4518991"/>
              <a:gd name="connsiteX47" fmla="*/ 1205948 w 1417982"/>
              <a:gd name="connsiteY47" fmla="*/ 1457739 h 4518991"/>
              <a:gd name="connsiteX48" fmla="*/ 1179443 w 1417982"/>
              <a:gd name="connsiteY48" fmla="*/ 1258956 h 4518991"/>
              <a:gd name="connsiteX49" fmla="*/ 1152939 w 1417982"/>
              <a:gd name="connsiteY49" fmla="*/ 1086678 h 4518991"/>
              <a:gd name="connsiteX50" fmla="*/ 1166191 w 1417982"/>
              <a:gd name="connsiteY50" fmla="*/ 848139 h 4518991"/>
              <a:gd name="connsiteX51" fmla="*/ 1152939 w 1417982"/>
              <a:gd name="connsiteY51" fmla="*/ 675860 h 4518991"/>
              <a:gd name="connsiteX52" fmla="*/ 1113182 w 1417982"/>
              <a:gd name="connsiteY52" fmla="*/ 437321 h 4518991"/>
              <a:gd name="connsiteX53" fmla="*/ 1099930 w 1417982"/>
              <a:gd name="connsiteY53" fmla="*/ 291547 h 4518991"/>
              <a:gd name="connsiteX54" fmla="*/ 1152939 w 1417982"/>
              <a:gd name="connsiteY54" fmla="*/ 92765 h 4518991"/>
              <a:gd name="connsiteX55" fmla="*/ 1139687 w 1417982"/>
              <a:gd name="connsiteY55" fmla="*/ 0 h 4518991"/>
              <a:gd name="connsiteX56" fmla="*/ 848139 w 1417982"/>
              <a:gd name="connsiteY56" fmla="*/ 53008 h 4518991"/>
              <a:gd name="connsiteX57" fmla="*/ 278295 w 1417982"/>
              <a:gd name="connsiteY57" fmla="*/ 39756 h 4518991"/>
              <a:gd name="connsiteX58" fmla="*/ 53009 w 1417982"/>
              <a:gd name="connsiteY58"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62271 w 1417982"/>
              <a:gd name="connsiteY18" fmla="*/ 3034266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309100 w 1417982"/>
              <a:gd name="connsiteY18" fmla="*/ 3039645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227585 w 1417982"/>
              <a:gd name="connsiteY43" fmla="*/ 2656553 h 4518991"/>
              <a:gd name="connsiteX44" fmla="*/ 1311965 w 1417982"/>
              <a:gd name="connsiteY44" fmla="*/ 2517913 h 4518991"/>
              <a:gd name="connsiteX45" fmla="*/ 1258956 w 1417982"/>
              <a:gd name="connsiteY45" fmla="*/ 2305878 h 4518991"/>
              <a:gd name="connsiteX46" fmla="*/ 1245704 w 1417982"/>
              <a:gd name="connsiteY46" fmla="*/ 2146852 h 4518991"/>
              <a:gd name="connsiteX47" fmla="*/ 1272209 w 1417982"/>
              <a:gd name="connsiteY47" fmla="*/ 2040834 h 4518991"/>
              <a:gd name="connsiteX48" fmla="*/ 1258956 w 1417982"/>
              <a:gd name="connsiteY48" fmla="*/ 1881808 h 4518991"/>
              <a:gd name="connsiteX49" fmla="*/ 1205948 w 1417982"/>
              <a:gd name="connsiteY49" fmla="*/ 1722782 h 4518991"/>
              <a:gd name="connsiteX50" fmla="*/ 1205948 w 1417982"/>
              <a:gd name="connsiteY50" fmla="*/ 1457739 h 4518991"/>
              <a:gd name="connsiteX51" fmla="*/ 1179443 w 1417982"/>
              <a:gd name="connsiteY51" fmla="*/ 1258956 h 4518991"/>
              <a:gd name="connsiteX52" fmla="*/ 1152939 w 1417982"/>
              <a:gd name="connsiteY52" fmla="*/ 1086678 h 4518991"/>
              <a:gd name="connsiteX53" fmla="*/ 1166191 w 1417982"/>
              <a:gd name="connsiteY53" fmla="*/ 848139 h 4518991"/>
              <a:gd name="connsiteX54" fmla="*/ 1152939 w 1417982"/>
              <a:gd name="connsiteY54" fmla="*/ 675860 h 4518991"/>
              <a:gd name="connsiteX55" fmla="*/ 1113182 w 1417982"/>
              <a:gd name="connsiteY55" fmla="*/ 437321 h 4518991"/>
              <a:gd name="connsiteX56" fmla="*/ 1099930 w 1417982"/>
              <a:gd name="connsiteY56" fmla="*/ 291547 h 4518991"/>
              <a:gd name="connsiteX57" fmla="*/ 1152939 w 1417982"/>
              <a:gd name="connsiteY57" fmla="*/ 92765 h 4518991"/>
              <a:gd name="connsiteX58" fmla="*/ 1139687 w 1417982"/>
              <a:gd name="connsiteY58" fmla="*/ 0 h 4518991"/>
              <a:gd name="connsiteX59" fmla="*/ 848139 w 1417982"/>
              <a:gd name="connsiteY59" fmla="*/ 53008 h 4518991"/>
              <a:gd name="connsiteX60" fmla="*/ 278295 w 1417982"/>
              <a:gd name="connsiteY60" fmla="*/ 39756 h 4518991"/>
              <a:gd name="connsiteX61" fmla="*/ 53009 w 1417982"/>
              <a:gd name="connsiteY61"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06398 w 1417982"/>
              <a:gd name="connsiteY43" fmla="*/ 27570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417982" h="4518991">
                <a:moveTo>
                  <a:pt x="53009" y="106017"/>
                </a:moveTo>
                <a:lnTo>
                  <a:pt x="0" y="357808"/>
                </a:lnTo>
                <a:lnTo>
                  <a:pt x="159026" y="516834"/>
                </a:lnTo>
                <a:lnTo>
                  <a:pt x="66261" y="583095"/>
                </a:lnTo>
                <a:lnTo>
                  <a:pt x="79513" y="622852"/>
                </a:lnTo>
                <a:lnTo>
                  <a:pt x="185530" y="728869"/>
                </a:lnTo>
                <a:lnTo>
                  <a:pt x="212035" y="861391"/>
                </a:lnTo>
                <a:lnTo>
                  <a:pt x="159026" y="1020417"/>
                </a:lnTo>
                <a:lnTo>
                  <a:pt x="225287" y="1139687"/>
                </a:lnTo>
                <a:lnTo>
                  <a:pt x="238539" y="1338469"/>
                </a:lnTo>
                <a:cubicBezTo>
                  <a:pt x="210783" y="1465274"/>
                  <a:pt x="220870" y="1568174"/>
                  <a:pt x="212035" y="1683026"/>
                </a:cubicBezTo>
                <a:lnTo>
                  <a:pt x="212035" y="1828800"/>
                </a:lnTo>
                <a:lnTo>
                  <a:pt x="278295" y="1987826"/>
                </a:lnTo>
                <a:lnTo>
                  <a:pt x="278295" y="2120347"/>
                </a:lnTo>
                <a:lnTo>
                  <a:pt x="251791" y="2252869"/>
                </a:lnTo>
                <a:lnTo>
                  <a:pt x="251791" y="2398643"/>
                </a:lnTo>
                <a:lnTo>
                  <a:pt x="251791" y="2597426"/>
                </a:lnTo>
                <a:lnTo>
                  <a:pt x="279299" y="2759946"/>
                </a:lnTo>
                <a:cubicBezTo>
                  <a:pt x="245067" y="2801033"/>
                  <a:pt x="287465" y="2863634"/>
                  <a:pt x="291548" y="2915478"/>
                </a:cubicBezTo>
                <a:lnTo>
                  <a:pt x="309100" y="3039645"/>
                </a:lnTo>
                <a:cubicBezTo>
                  <a:pt x="264454" y="3085642"/>
                  <a:pt x="270894" y="3142398"/>
                  <a:pt x="251791" y="3193774"/>
                </a:cubicBezTo>
                <a:cubicBezTo>
                  <a:pt x="294522" y="3231607"/>
                  <a:pt x="260626" y="3290956"/>
                  <a:pt x="265043" y="3339547"/>
                </a:cubicBezTo>
                <a:cubicBezTo>
                  <a:pt x="231145" y="3400429"/>
                  <a:pt x="273878" y="3472069"/>
                  <a:pt x="278295" y="3538330"/>
                </a:cubicBezTo>
                <a:cubicBezTo>
                  <a:pt x="253394" y="3596717"/>
                  <a:pt x="360464" y="3649726"/>
                  <a:pt x="331304" y="3697356"/>
                </a:cubicBezTo>
                <a:cubicBezTo>
                  <a:pt x="314276" y="3730772"/>
                  <a:pt x="331304" y="3785704"/>
                  <a:pt x="331304" y="3829878"/>
                </a:cubicBezTo>
                <a:lnTo>
                  <a:pt x="278295" y="3988904"/>
                </a:lnTo>
                <a:lnTo>
                  <a:pt x="278295" y="4147930"/>
                </a:lnTo>
                <a:lnTo>
                  <a:pt x="291548" y="4373217"/>
                </a:lnTo>
                <a:lnTo>
                  <a:pt x="331304" y="4426226"/>
                </a:lnTo>
                <a:lnTo>
                  <a:pt x="424069" y="4452730"/>
                </a:lnTo>
                <a:lnTo>
                  <a:pt x="834887" y="4492487"/>
                </a:lnTo>
                <a:lnTo>
                  <a:pt x="1086678" y="4479234"/>
                </a:lnTo>
                <a:lnTo>
                  <a:pt x="1325217" y="4505739"/>
                </a:lnTo>
                <a:lnTo>
                  <a:pt x="1364974" y="4518991"/>
                </a:lnTo>
                <a:lnTo>
                  <a:pt x="1417982" y="4161182"/>
                </a:lnTo>
                <a:lnTo>
                  <a:pt x="1378226" y="4055165"/>
                </a:lnTo>
                <a:lnTo>
                  <a:pt x="1417982" y="3962400"/>
                </a:lnTo>
                <a:lnTo>
                  <a:pt x="1338469" y="3843130"/>
                </a:lnTo>
                <a:lnTo>
                  <a:pt x="1311965" y="3617843"/>
                </a:lnTo>
                <a:lnTo>
                  <a:pt x="1325217" y="3511826"/>
                </a:lnTo>
                <a:lnTo>
                  <a:pt x="1325217" y="3286539"/>
                </a:lnTo>
                <a:cubicBezTo>
                  <a:pt x="1325217" y="3207026"/>
                  <a:pt x="1278310" y="3123280"/>
                  <a:pt x="1325217" y="3048000"/>
                </a:cubicBezTo>
                <a:cubicBezTo>
                  <a:pt x="1322828" y="2982428"/>
                  <a:pt x="1250077" y="2933791"/>
                  <a:pt x="1227585" y="2876686"/>
                </a:cubicBezTo>
                <a:cubicBezTo>
                  <a:pt x="1277482" y="2819858"/>
                  <a:pt x="1245783" y="2786689"/>
                  <a:pt x="1225318" y="2751028"/>
                </a:cubicBezTo>
                <a:cubicBezTo>
                  <a:pt x="1296041" y="2734478"/>
                  <a:pt x="1230772" y="2706223"/>
                  <a:pt x="1251237" y="2668506"/>
                </a:cubicBezTo>
                <a:cubicBezTo>
                  <a:pt x="1279364" y="2622293"/>
                  <a:pt x="1283641" y="2604716"/>
                  <a:pt x="1288314" y="2511937"/>
                </a:cubicBezTo>
                <a:cubicBezTo>
                  <a:pt x="1243839" y="2441259"/>
                  <a:pt x="1276626" y="2376556"/>
                  <a:pt x="1258956" y="2305878"/>
                </a:cubicBezTo>
                <a:lnTo>
                  <a:pt x="1245704" y="2146852"/>
                </a:lnTo>
                <a:lnTo>
                  <a:pt x="1272209" y="2040834"/>
                </a:lnTo>
                <a:lnTo>
                  <a:pt x="1258956" y="1881808"/>
                </a:lnTo>
                <a:lnTo>
                  <a:pt x="1205948" y="1722782"/>
                </a:lnTo>
                <a:lnTo>
                  <a:pt x="1205948" y="1457739"/>
                </a:lnTo>
                <a:lnTo>
                  <a:pt x="1179443" y="1258956"/>
                </a:lnTo>
                <a:lnTo>
                  <a:pt x="1152939" y="1086678"/>
                </a:lnTo>
                <a:lnTo>
                  <a:pt x="1166191" y="848139"/>
                </a:lnTo>
                <a:lnTo>
                  <a:pt x="1152939" y="675860"/>
                </a:lnTo>
                <a:lnTo>
                  <a:pt x="1113182" y="437321"/>
                </a:lnTo>
                <a:lnTo>
                  <a:pt x="1099930" y="291547"/>
                </a:lnTo>
                <a:lnTo>
                  <a:pt x="1152939" y="92765"/>
                </a:lnTo>
                <a:lnTo>
                  <a:pt x="1139687" y="0"/>
                </a:lnTo>
                <a:lnTo>
                  <a:pt x="848139" y="53008"/>
                </a:lnTo>
                <a:lnTo>
                  <a:pt x="278295" y="39756"/>
                </a:lnTo>
                <a:lnTo>
                  <a:pt x="53009" y="106017"/>
                </a:lnTo>
                <a:close/>
              </a:path>
            </a:pathLst>
          </a:custGeom>
          <a:solidFill>
            <a:srgbClr val="002060"/>
          </a:solidFill>
          <a:ln w="28575">
            <a:solidFill>
              <a:schemeClr val="bg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3E238095-94E6-7031-080B-F81DC94F02B8}"/>
              </a:ext>
            </a:extLst>
          </p:cNvPr>
          <p:cNvGrpSpPr/>
          <p:nvPr/>
        </p:nvGrpSpPr>
        <p:grpSpPr>
          <a:xfrm rot="-5220000">
            <a:off x="7460761" y="2563210"/>
            <a:ext cx="1932746" cy="1117099"/>
            <a:chOff x="1657932" y="4247536"/>
            <a:chExt cx="1561987" cy="634181"/>
          </a:xfrm>
          <a:effectLst>
            <a:outerShdw blurRad="50800" dist="38100" dir="5400000" algn="t" rotWithShape="0">
              <a:prstClr val="black">
                <a:alpha val="40000"/>
              </a:prstClr>
            </a:outerShdw>
          </a:effectLst>
        </p:grpSpPr>
        <p:sp>
          <p:nvSpPr>
            <p:cNvPr id="6" name="Freeform: Shape 5">
              <a:extLst>
                <a:ext uri="{FF2B5EF4-FFF2-40B4-BE49-F238E27FC236}">
                  <a16:creationId xmlns:a16="http://schemas.microsoft.com/office/drawing/2014/main" id="{CF7EAF95-EBAF-225F-DCAD-946FB66C441E}"/>
                </a:ext>
              </a:extLst>
            </p:cNvPr>
            <p:cNvSpPr/>
            <p:nvPr/>
          </p:nvSpPr>
          <p:spPr>
            <a:xfrm>
              <a:off x="2236623" y="4486415"/>
              <a:ext cx="983296" cy="385204"/>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 name="connsiteX0" fmla="*/ 162232 w 1212717"/>
                <a:gd name="connsiteY0" fmla="*/ 0 h 689564"/>
                <a:gd name="connsiteX1" fmla="*/ 88490 w 1212717"/>
                <a:gd name="connsiteY1" fmla="*/ 147484 h 689564"/>
                <a:gd name="connsiteX2" fmla="*/ 88490 w 1212717"/>
                <a:gd name="connsiteY2" fmla="*/ 147484 h 689564"/>
                <a:gd name="connsiteX3" fmla="*/ 44245 w 1212717"/>
                <a:gd name="connsiteY3" fmla="*/ 353962 h 689564"/>
                <a:gd name="connsiteX4" fmla="*/ 0 w 1212717"/>
                <a:gd name="connsiteY4" fmla="*/ 575187 h 689564"/>
                <a:gd name="connsiteX5" fmla="*/ 973393 w 1212717"/>
                <a:gd name="connsiteY5" fmla="*/ 619433 h 689564"/>
                <a:gd name="connsiteX6" fmla="*/ 1212717 w 1212717"/>
                <a:gd name="connsiteY6" fmla="*/ 689564 h 689564"/>
                <a:gd name="connsiteX7" fmla="*/ 1165122 w 1212717"/>
                <a:gd name="connsiteY7" fmla="*/ 575187 h 689564"/>
                <a:gd name="connsiteX8" fmla="*/ 1165122 w 1212717"/>
                <a:gd name="connsiteY8" fmla="*/ 412955 h 689564"/>
                <a:gd name="connsiteX9" fmla="*/ 1165122 w 1212717"/>
                <a:gd name="connsiteY9" fmla="*/ 221226 h 689564"/>
                <a:gd name="connsiteX10" fmla="*/ 1194619 w 1212717"/>
                <a:gd name="connsiteY10" fmla="*/ 147484 h 689564"/>
                <a:gd name="connsiteX11" fmla="*/ 1047135 w 1212717"/>
                <a:gd name="connsiteY11" fmla="*/ 117987 h 689564"/>
                <a:gd name="connsiteX12" fmla="*/ 796412 w 1212717"/>
                <a:gd name="connsiteY12" fmla="*/ 73742 h 689564"/>
                <a:gd name="connsiteX13" fmla="*/ 457200 w 1212717"/>
                <a:gd name="connsiteY13" fmla="*/ 88491 h 689564"/>
                <a:gd name="connsiteX14" fmla="*/ 191729 w 1212717"/>
                <a:gd name="connsiteY14" fmla="*/ 44245 h 689564"/>
                <a:gd name="connsiteX15" fmla="*/ 162232 w 1212717"/>
                <a:gd name="connsiteY15" fmla="*/ 0 h 689564"/>
                <a:gd name="connsiteX0" fmla="*/ 162232 w 1207396"/>
                <a:gd name="connsiteY0" fmla="*/ 0 h 619844"/>
                <a:gd name="connsiteX1" fmla="*/ 88490 w 1207396"/>
                <a:gd name="connsiteY1" fmla="*/ 147484 h 619844"/>
                <a:gd name="connsiteX2" fmla="*/ 88490 w 1207396"/>
                <a:gd name="connsiteY2" fmla="*/ 147484 h 619844"/>
                <a:gd name="connsiteX3" fmla="*/ 44245 w 1207396"/>
                <a:gd name="connsiteY3" fmla="*/ 353962 h 619844"/>
                <a:gd name="connsiteX4" fmla="*/ 0 w 1207396"/>
                <a:gd name="connsiteY4" fmla="*/ 575187 h 619844"/>
                <a:gd name="connsiteX5" fmla="*/ 973393 w 1207396"/>
                <a:gd name="connsiteY5" fmla="*/ 619433 h 619844"/>
                <a:gd name="connsiteX6" fmla="*/ 1207396 w 1207396"/>
                <a:gd name="connsiteY6" fmla="*/ 548031 h 619844"/>
                <a:gd name="connsiteX7" fmla="*/ 1165122 w 1207396"/>
                <a:gd name="connsiteY7" fmla="*/ 575187 h 619844"/>
                <a:gd name="connsiteX8" fmla="*/ 1165122 w 1207396"/>
                <a:gd name="connsiteY8" fmla="*/ 412955 h 619844"/>
                <a:gd name="connsiteX9" fmla="*/ 1165122 w 1207396"/>
                <a:gd name="connsiteY9" fmla="*/ 221226 h 619844"/>
                <a:gd name="connsiteX10" fmla="*/ 1194619 w 1207396"/>
                <a:gd name="connsiteY10" fmla="*/ 147484 h 619844"/>
                <a:gd name="connsiteX11" fmla="*/ 1047135 w 1207396"/>
                <a:gd name="connsiteY11" fmla="*/ 117987 h 619844"/>
                <a:gd name="connsiteX12" fmla="*/ 796412 w 1207396"/>
                <a:gd name="connsiteY12" fmla="*/ 73742 h 619844"/>
                <a:gd name="connsiteX13" fmla="*/ 457200 w 1207396"/>
                <a:gd name="connsiteY13" fmla="*/ 88491 h 619844"/>
                <a:gd name="connsiteX14" fmla="*/ 191729 w 1207396"/>
                <a:gd name="connsiteY14" fmla="*/ 44245 h 619844"/>
                <a:gd name="connsiteX15" fmla="*/ 162232 w 1207396"/>
                <a:gd name="connsiteY15" fmla="*/ 0 h 61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7396" h="619844">
                  <a:moveTo>
                    <a:pt x="162232" y="0"/>
                  </a:moveTo>
                  <a:lnTo>
                    <a:pt x="88490" y="147484"/>
                  </a:lnTo>
                  <a:lnTo>
                    <a:pt x="88490" y="147484"/>
                  </a:lnTo>
                  <a:lnTo>
                    <a:pt x="44245" y="353962"/>
                  </a:lnTo>
                  <a:lnTo>
                    <a:pt x="0" y="575187"/>
                  </a:lnTo>
                  <a:cubicBezTo>
                    <a:pt x="324464" y="589936"/>
                    <a:pt x="772160" y="623959"/>
                    <a:pt x="973393" y="619433"/>
                  </a:cubicBezTo>
                  <a:cubicBezTo>
                    <a:pt x="1174626" y="614907"/>
                    <a:pt x="1127621" y="524654"/>
                    <a:pt x="1207396" y="548031"/>
                  </a:cubicBez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rgbClr val="F3F3F3"/>
                </a:gs>
                <a:gs pos="62000">
                  <a:schemeClr val="bg1"/>
                </a:gs>
                <a:gs pos="100000">
                  <a:schemeClr val="bg1">
                    <a:lumMod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13D545F0-E4C7-4A40-B1D6-0070C0FF7325}"/>
                </a:ext>
              </a:extLst>
            </p:cNvPr>
            <p:cNvSpPr/>
            <p:nvPr/>
          </p:nvSpPr>
          <p:spPr>
            <a:xfrm>
              <a:off x="1657932" y="4247536"/>
              <a:ext cx="1297858" cy="634181"/>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7858" h="634181">
                  <a:moveTo>
                    <a:pt x="162232" y="0"/>
                  </a:moveTo>
                  <a:lnTo>
                    <a:pt x="88490" y="147484"/>
                  </a:lnTo>
                  <a:lnTo>
                    <a:pt x="88490" y="147484"/>
                  </a:lnTo>
                  <a:lnTo>
                    <a:pt x="44245" y="353962"/>
                  </a:lnTo>
                  <a:lnTo>
                    <a:pt x="0" y="575187"/>
                  </a:lnTo>
                  <a:lnTo>
                    <a:pt x="973393" y="619433"/>
                  </a:lnTo>
                  <a:lnTo>
                    <a:pt x="1297858" y="634181"/>
                  </a:ln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chemeClr val="bg1">
                    <a:lumMod val="50000"/>
                  </a:schemeClr>
                </a:gs>
                <a:gs pos="25000">
                  <a:srgbClr val="F3F3F3"/>
                </a:gs>
                <a:gs pos="62000">
                  <a:schemeClr val="bg1"/>
                </a:gs>
                <a:gs pos="100000">
                  <a:schemeClr val="bg1">
                    <a:lumMod val="65000"/>
                  </a:schemeClr>
                </a:gs>
              </a:gsLst>
              <a:lin ang="5400000" scaled="1"/>
            </a:gradFill>
            <a:ln>
              <a:noFill/>
            </a:ln>
            <a:effectLst>
              <a:outerShdw blurRad="177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F4A2AEA3-BCE5-AC4A-8009-A51F4E3E94BD}"/>
              </a:ext>
            </a:extLst>
          </p:cNvPr>
          <p:cNvSpPr txBox="1"/>
          <p:nvPr/>
        </p:nvSpPr>
        <p:spPr>
          <a:xfrm>
            <a:off x="214722" y="2774770"/>
            <a:ext cx="653143" cy="923330"/>
          </a:xfrm>
          <a:prstGeom prst="rect">
            <a:avLst/>
          </a:prstGeom>
          <a:noFill/>
        </p:spPr>
        <p:txBody>
          <a:bodyPr wrap="square" rtlCol="0">
            <a:spAutoFit/>
          </a:bodyPr>
          <a:lstStyle>
            <a:defPPr>
              <a:defRPr lang="en-US"/>
            </a:defPPr>
            <a:lvl1pPr algn="ctr">
              <a:defRPr sz="5400" b="1">
                <a:solidFill>
                  <a:schemeClr val="bg1"/>
                </a:solidFill>
                <a:latin typeface="MV Boli" panose="02000500030200090000" pitchFamily="2" charset="0"/>
                <a:ea typeface="Open Sans" panose="020B0606030504020204" pitchFamily="34" charset="0"/>
                <a:cs typeface="MV Boli" panose="02000500030200090000" pitchFamily="2"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rPr>
              <a:t>1</a:t>
            </a:r>
          </a:p>
        </p:txBody>
      </p:sp>
      <p:sp>
        <p:nvSpPr>
          <p:cNvPr id="9" name="TextBox 8">
            <a:extLst>
              <a:ext uri="{FF2B5EF4-FFF2-40B4-BE49-F238E27FC236}">
                <a16:creationId xmlns:a16="http://schemas.microsoft.com/office/drawing/2014/main" id="{50FEE52A-BC0E-32CD-8512-B5508AABF1DD}"/>
              </a:ext>
            </a:extLst>
          </p:cNvPr>
          <p:cNvSpPr txBox="1"/>
          <p:nvPr/>
        </p:nvSpPr>
        <p:spPr>
          <a:xfrm rot="60000">
            <a:off x="800006" y="2882687"/>
            <a:ext cx="7249541" cy="584775"/>
          </a:xfrm>
          <a:prstGeom prst="rect">
            <a:avLst/>
          </a:prstGeom>
          <a:noFill/>
        </p:spPr>
        <p:txBody>
          <a:bodyPr wrap="square" rtlCol="0">
            <a:spAutoFit/>
          </a:bodyPr>
          <a:lstStyle/>
          <a:p>
            <a:pPr lvl="0" algn="ctr"/>
            <a:r>
              <a:rPr lang="en-US" sz="3200" b="1" dirty="0">
                <a:solidFill>
                  <a:prstClr val="white"/>
                </a:solidFill>
                <a:latin typeface="MV Boli" panose="02000500030200090000" pitchFamily="2" charset="0"/>
                <a:ea typeface="Open Sans" panose="020B0606030504020204" pitchFamily="34" charset="0"/>
                <a:cs typeface="MV Boli" panose="02000500030200090000" pitchFamily="2" charset="0"/>
              </a:rPr>
              <a:t>The Importance of data combination </a:t>
            </a:r>
            <a:endParaRPr kumimoji="0" lang="en-US" sz="32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endParaRPr>
          </a:p>
        </p:txBody>
      </p:sp>
    </p:spTree>
    <p:extLst>
      <p:ext uri="{BB962C8B-B14F-4D97-AF65-F5344CB8AC3E}">
        <p14:creationId xmlns:p14="http://schemas.microsoft.com/office/powerpoint/2010/main" val="83624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0" fill="hold"/>
                                        <p:tgtEl>
                                          <p:spTgt spid="5"/>
                                        </p:tgtEl>
                                        <p:attrNameLst>
                                          <p:attrName>ppt_x</p:attrName>
                                        </p:attrNameLst>
                                      </p:cBhvr>
                                      <p:tavLst>
                                        <p:tav tm="0">
                                          <p:val>
                                            <p:strVal val="0-#ppt_w/2"/>
                                          </p:val>
                                        </p:tav>
                                        <p:tav tm="100000">
                                          <p:val>
                                            <p:strVal val="#ppt_x"/>
                                          </p:val>
                                        </p:tav>
                                      </p:tavLst>
                                    </p:anim>
                                    <p:anim calcmode="lin" valueType="num">
                                      <p:cBhvr additive="base">
                                        <p:cTn id="8" dur="2000" fill="hold"/>
                                        <p:tgtEl>
                                          <p:spTgt spid="5"/>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2250"/>
                                        <p:tgtEl>
                                          <p:spTgt spid="4"/>
                                        </p:tgtEl>
                                      </p:cBhvr>
                                    </p:animEffect>
                                  </p:childTnLst>
                                </p:cTn>
                              </p:par>
                            </p:childTnLst>
                          </p:cTn>
                        </p:par>
                        <p:par>
                          <p:cTn id="12" fill="hold">
                            <p:stCondLst>
                              <p:cond delay="2250"/>
                            </p:stCondLst>
                            <p:childTnLst>
                              <p:par>
                                <p:cTn id="13" presetID="53" presetClass="entr" presetSubtype="1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B51429-C7CC-1568-535E-010D65F5983D}"/>
              </a:ext>
            </a:extLst>
          </p:cNvPr>
          <p:cNvPicPr>
            <a:picLocks noChangeAspect="1"/>
          </p:cNvPicPr>
          <p:nvPr/>
        </p:nvPicPr>
        <p:blipFill>
          <a:blip r:embed="rId2"/>
          <a:stretch>
            <a:fillRect/>
          </a:stretch>
        </p:blipFill>
        <p:spPr>
          <a:xfrm>
            <a:off x="608834" y="122318"/>
            <a:ext cx="10974332" cy="3915321"/>
          </a:xfrm>
          <a:prstGeom prst="rect">
            <a:avLst/>
          </a:prstGeom>
        </p:spPr>
      </p:pic>
      <p:pic>
        <p:nvPicPr>
          <p:cNvPr id="5" name="Picture 4">
            <a:extLst>
              <a:ext uri="{FF2B5EF4-FFF2-40B4-BE49-F238E27FC236}">
                <a16:creationId xmlns:a16="http://schemas.microsoft.com/office/drawing/2014/main" id="{32C6E827-374C-DA5B-7BA1-B2D6D0D6330F}"/>
              </a:ext>
            </a:extLst>
          </p:cNvPr>
          <p:cNvPicPr>
            <a:picLocks noChangeAspect="1"/>
          </p:cNvPicPr>
          <p:nvPr/>
        </p:nvPicPr>
        <p:blipFill>
          <a:blip r:embed="rId3"/>
          <a:stretch>
            <a:fillRect/>
          </a:stretch>
        </p:blipFill>
        <p:spPr>
          <a:xfrm>
            <a:off x="3688430" y="4037639"/>
            <a:ext cx="5039428" cy="2181529"/>
          </a:xfrm>
          <a:prstGeom prst="rect">
            <a:avLst/>
          </a:prstGeom>
        </p:spPr>
      </p:pic>
    </p:spTree>
    <p:extLst>
      <p:ext uri="{BB962C8B-B14F-4D97-AF65-F5344CB8AC3E}">
        <p14:creationId xmlns:p14="http://schemas.microsoft.com/office/powerpoint/2010/main" val="2809533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A2F304-4C0E-66B2-0622-0B023EB8C2C7}"/>
              </a:ext>
            </a:extLst>
          </p:cNvPr>
          <p:cNvPicPr>
            <a:picLocks noChangeAspect="1"/>
          </p:cNvPicPr>
          <p:nvPr/>
        </p:nvPicPr>
        <p:blipFill>
          <a:blip r:embed="rId2"/>
          <a:stretch>
            <a:fillRect/>
          </a:stretch>
        </p:blipFill>
        <p:spPr>
          <a:xfrm>
            <a:off x="551676" y="0"/>
            <a:ext cx="11088647" cy="4010585"/>
          </a:xfrm>
          <a:prstGeom prst="rect">
            <a:avLst/>
          </a:prstGeom>
        </p:spPr>
      </p:pic>
      <p:pic>
        <p:nvPicPr>
          <p:cNvPr id="5" name="Picture 4">
            <a:extLst>
              <a:ext uri="{FF2B5EF4-FFF2-40B4-BE49-F238E27FC236}">
                <a16:creationId xmlns:a16="http://schemas.microsoft.com/office/drawing/2014/main" id="{E29E79FB-3508-CECE-F42D-1E1AB7AC3885}"/>
              </a:ext>
            </a:extLst>
          </p:cNvPr>
          <p:cNvPicPr>
            <a:picLocks noChangeAspect="1"/>
          </p:cNvPicPr>
          <p:nvPr/>
        </p:nvPicPr>
        <p:blipFill>
          <a:blip r:embed="rId3"/>
          <a:stretch>
            <a:fillRect/>
          </a:stretch>
        </p:blipFill>
        <p:spPr>
          <a:xfrm>
            <a:off x="3807509" y="3879401"/>
            <a:ext cx="4801270" cy="2152950"/>
          </a:xfrm>
          <a:prstGeom prst="rect">
            <a:avLst/>
          </a:prstGeom>
        </p:spPr>
      </p:pic>
    </p:spTree>
    <p:extLst>
      <p:ext uri="{BB962C8B-B14F-4D97-AF65-F5344CB8AC3E}">
        <p14:creationId xmlns:p14="http://schemas.microsoft.com/office/powerpoint/2010/main" val="4277625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DD29AA-3F26-A4D3-C534-01936E85FAA2}"/>
              </a:ext>
            </a:extLst>
          </p:cNvPr>
          <p:cNvPicPr>
            <a:picLocks noChangeAspect="1"/>
          </p:cNvPicPr>
          <p:nvPr/>
        </p:nvPicPr>
        <p:blipFill>
          <a:blip r:embed="rId2"/>
          <a:stretch>
            <a:fillRect/>
          </a:stretch>
        </p:blipFill>
        <p:spPr>
          <a:xfrm>
            <a:off x="494518" y="0"/>
            <a:ext cx="11202963" cy="3915321"/>
          </a:xfrm>
          <a:prstGeom prst="rect">
            <a:avLst/>
          </a:prstGeom>
        </p:spPr>
      </p:pic>
      <p:pic>
        <p:nvPicPr>
          <p:cNvPr id="5" name="Picture 4">
            <a:extLst>
              <a:ext uri="{FF2B5EF4-FFF2-40B4-BE49-F238E27FC236}">
                <a16:creationId xmlns:a16="http://schemas.microsoft.com/office/drawing/2014/main" id="{B6AB77BC-0D6E-9B27-21EE-CCBDB8BB4F6F}"/>
              </a:ext>
            </a:extLst>
          </p:cNvPr>
          <p:cNvPicPr>
            <a:picLocks noChangeAspect="1"/>
          </p:cNvPicPr>
          <p:nvPr/>
        </p:nvPicPr>
        <p:blipFill>
          <a:blip r:embed="rId3"/>
          <a:stretch>
            <a:fillRect/>
          </a:stretch>
        </p:blipFill>
        <p:spPr>
          <a:xfrm>
            <a:off x="3976777" y="3812343"/>
            <a:ext cx="4467462" cy="2356066"/>
          </a:xfrm>
          <a:prstGeom prst="rect">
            <a:avLst/>
          </a:prstGeom>
        </p:spPr>
      </p:pic>
    </p:spTree>
    <p:extLst>
      <p:ext uri="{BB962C8B-B14F-4D97-AF65-F5344CB8AC3E}">
        <p14:creationId xmlns:p14="http://schemas.microsoft.com/office/powerpoint/2010/main" val="3141037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BCAF98-062D-A25D-623B-F93BDAFDC4D5}"/>
              </a:ext>
            </a:extLst>
          </p:cNvPr>
          <p:cNvPicPr>
            <a:picLocks noChangeAspect="1"/>
          </p:cNvPicPr>
          <p:nvPr/>
        </p:nvPicPr>
        <p:blipFill>
          <a:blip r:embed="rId2"/>
          <a:stretch>
            <a:fillRect/>
          </a:stretch>
        </p:blipFill>
        <p:spPr>
          <a:xfrm>
            <a:off x="551676" y="153297"/>
            <a:ext cx="11088647" cy="3877216"/>
          </a:xfrm>
          <a:prstGeom prst="rect">
            <a:avLst/>
          </a:prstGeom>
        </p:spPr>
      </p:pic>
      <p:pic>
        <p:nvPicPr>
          <p:cNvPr id="5" name="Picture 4">
            <a:extLst>
              <a:ext uri="{FF2B5EF4-FFF2-40B4-BE49-F238E27FC236}">
                <a16:creationId xmlns:a16="http://schemas.microsoft.com/office/drawing/2014/main" id="{BA63574C-80CF-D8A3-7D35-8A27679A5B65}"/>
              </a:ext>
            </a:extLst>
          </p:cNvPr>
          <p:cNvPicPr>
            <a:picLocks noChangeAspect="1"/>
          </p:cNvPicPr>
          <p:nvPr/>
        </p:nvPicPr>
        <p:blipFill>
          <a:blip r:embed="rId3"/>
          <a:stretch>
            <a:fillRect/>
          </a:stretch>
        </p:blipFill>
        <p:spPr>
          <a:xfrm>
            <a:off x="3766811" y="4030513"/>
            <a:ext cx="4658375" cy="1676634"/>
          </a:xfrm>
          <a:prstGeom prst="rect">
            <a:avLst/>
          </a:prstGeom>
        </p:spPr>
      </p:pic>
    </p:spTree>
    <p:extLst>
      <p:ext uri="{BB962C8B-B14F-4D97-AF65-F5344CB8AC3E}">
        <p14:creationId xmlns:p14="http://schemas.microsoft.com/office/powerpoint/2010/main" val="3822296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2E086B-5730-ED40-88E7-4056F143835E}"/>
              </a:ext>
            </a:extLst>
          </p:cNvPr>
          <p:cNvPicPr>
            <a:picLocks noChangeAspect="1"/>
          </p:cNvPicPr>
          <p:nvPr/>
        </p:nvPicPr>
        <p:blipFill>
          <a:blip r:embed="rId2"/>
          <a:stretch>
            <a:fillRect/>
          </a:stretch>
        </p:blipFill>
        <p:spPr>
          <a:xfrm>
            <a:off x="404018" y="109928"/>
            <a:ext cx="11383964" cy="5982535"/>
          </a:xfrm>
          <a:prstGeom prst="rect">
            <a:avLst/>
          </a:prstGeom>
        </p:spPr>
      </p:pic>
    </p:spTree>
    <p:extLst>
      <p:ext uri="{BB962C8B-B14F-4D97-AF65-F5344CB8AC3E}">
        <p14:creationId xmlns:p14="http://schemas.microsoft.com/office/powerpoint/2010/main" val="3702184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12BA94-C12E-4356-8561-D19DE0B2B67A}"/>
              </a:ext>
            </a:extLst>
          </p:cNvPr>
          <p:cNvPicPr>
            <a:picLocks noChangeAspect="1"/>
          </p:cNvPicPr>
          <p:nvPr/>
        </p:nvPicPr>
        <p:blipFill>
          <a:blip r:embed="rId2"/>
          <a:stretch>
            <a:fillRect/>
          </a:stretch>
        </p:blipFill>
        <p:spPr>
          <a:xfrm>
            <a:off x="3878116" y="3077606"/>
            <a:ext cx="4435767" cy="2856365"/>
          </a:xfrm>
          <a:prstGeom prst="rect">
            <a:avLst/>
          </a:prstGeom>
        </p:spPr>
      </p:pic>
      <p:sp>
        <p:nvSpPr>
          <p:cNvPr id="7" name="Rectangle 6">
            <a:extLst>
              <a:ext uri="{FF2B5EF4-FFF2-40B4-BE49-F238E27FC236}">
                <a16:creationId xmlns:a16="http://schemas.microsoft.com/office/drawing/2014/main" id="{5B7B0A9B-A2F2-E284-62A9-21025E6B279E}"/>
              </a:ext>
            </a:extLst>
          </p:cNvPr>
          <p:cNvSpPr/>
          <p:nvPr/>
        </p:nvSpPr>
        <p:spPr>
          <a:xfrm>
            <a:off x="8927358" y="3864482"/>
            <a:ext cx="755335" cy="1569660"/>
          </a:xfrm>
          <a:prstGeom prst="rect">
            <a:avLst/>
          </a:prstGeom>
          <a:noFill/>
        </p:spPr>
        <p:txBody>
          <a:bodyPr wrap="none" lIns="91440" tIns="45720" rIns="91440" bIns="45720">
            <a:spAutoFit/>
          </a:bodyPr>
          <a:lstStyle/>
          <a:p>
            <a:pPr algn="ctr"/>
            <a:r>
              <a:rPr lang="en-US" sz="9600" b="0" cap="none" spc="0" dirty="0">
                <a:ln w="0"/>
                <a:solidFill>
                  <a:schemeClr val="tx1"/>
                </a:solidFill>
                <a:effectLst>
                  <a:outerShdw blurRad="38100" dist="19050" dir="2700000" algn="tl" rotWithShape="0">
                    <a:schemeClr val="dk1">
                      <a:alpha val="40000"/>
                    </a:schemeClr>
                  </a:outerShdw>
                </a:effectLst>
              </a:rPr>
              <a:t>?</a:t>
            </a:r>
          </a:p>
        </p:txBody>
      </p:sp>
      <p:pic>
        <p:nvPicPr>
          <p:cNvPr id="9" name="Picture 8">
            <a:extLst>
              <a:ext uri="{FF2B5EF4-FFF2-40B4-BE49-F238E27FC236}">
                <a16:creationId xmlns:a16="http://schemas.microsoft.com/office/drawing/2014/main" id="{FEC64380-40AD-4C30-8342-3E31E3447E47}"/>
              </a:ext>
            </a:extLst>
          </p:cNvPr>
          <p:cNvPicPr>
            <a:picLocks noChangeAspect="1"/>
          </p:cNvPicPr>
          <p:nvPr/>
        </p:nvPicPr>
        <p:blipFill>
          <a:blip r:embed="rId3"/>
          <a:stretch>
            <a:fillRect/>
          </a:stretch>
        </p:blipFill>
        <p:spPr>
          <a:xfrm>
            <a:off x="4193788" y="3177240"/>
            <a:ext cx="4251474" cy="3008492"/>
          </a:xfrm>
          <a:prstGeom prst="rect">
            <a:avLst/>
          </a:prstGeom>
        </p:spPr>
      </p:pic>
      <p:pic>
        <p:nvPicPr>
          <p:cNvPr id="11" name="Picture 10">
            <a:extLst>
              <a:ext uri="{FF2B5EF4-FFF2-40B4-BE49-F238E27FC236}">
                <a16:creationId xmlns:a16="http://schemas.microsoft.com/office/drawing/2014/main" id="{0B612173-AF55-DCA1-65D3-63D7BA17611D}"/>
              </a:ext>
            </a:extLst>
          </p:cNvPr>
          <p:cNvPicPr>
            <a:picLocks noChangeAspect="1"/>
          </p:cNvPicPr>
          <p:nvPr/>
        </p:nvPicPr>
        <p:blipFill>
          <a:blip r:embed="rId4"/>
          <a:stretch>
            <a:fillRect/>
          </a:stretch>
        </p:blipFill>
        <p:spPr>
          <a:xfrm>
            <a:off x="357395" y="71657"/>
            <a:ext cx="11183911" cy="3105583"/>
          </a:xfrm>
          <a:prstGeom prst="rect">
            <a:avLst/>
          </a:prstGeom>
        </p:spPr>
      </p:pic>
    </p:spTree>
    <p:extLst>
      <p:ext uri="{BB962C8B-B14F-4D97-AF65-F5344CB8AC3E}">
        <p14:creationId xmlns:p14="http://schemas.microsoft.com/office/powerpoint/2010/main" val="4221935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2B0A229-F12F-D039-7616-DC67A75A4532}"/>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Question</a:t>
            </a:r>
          </a:p>
        </p:txBody>
      </p:sp>
      <p:sp>
        <p:nvSpPr>
          <p:cNvPr id="4" name="TextBox 3">
            <a:extLst>
              <a:ext uri="{FF2B5EF4-FFF2-40B4-BE49-F238E27FC236}">
                <a16:creationId xmlns:a16="http://schemas.microsoft.com/office/drawing/2014/main" id="{6723B987-DA88-5B81-E9DD-4EE202D3CB1A}"/>
              </a:ext>
            </a:extLst>
          </p:cNvPr>
          <p:cNvSpPr txBox="1"/>
          <p:nvPr/>
        </p:nvSpPr>
        <p:spPr>
          <a:xfrm>
            <a:off x="994194" y="1239051"/>
            <a:ext cx="10324970" cy="2901435"/>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pPr marL="228600" marR="0" lvl="0" indent="0" algn="l" defTabSz="457200" rtl="0" eaLnBrk="1" fontAlgn="auto" latinLnBrk="0" hangingPunct="1">
              <a:lnSpc>
                <a:spcPct val="107000"/>
              </a:lnSpc>
              <a:spcBef>
                <a:spcPts val="0"/>
              </a:spcBef>
              <a:spcAft>
                <a:spcPts val="80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Which type of JOIN operation includes only the matching records from both joined tables?</a:t>
            </a:r>
          </a:p>
          <a:p>
            <a:pPr marL="228600" marR="0" lvl="0" indent="0" algn="l" defTabSz="457200" rtl="0" eaLnBrk="1" fontAlgn="auto" latinLnBrk="0" hangingPunct="1">
              <a:lnSpc>
                <a:spcPct val="107000"/>
              </a:lnSpc>
              <a:spcBef>
                <a:spcPts val="0"/>
              </a:spcBef>
              <a:spcAft>
                <a:spcPts val="80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Select the correct option.</a:t>
            </a:r>
          </a:p>
          <a:p>
            <a:pPr lvl="1">
              <a:spcAft>
                <a:spcPts val="800"/>
              </a:spcAft>
            </a:pPr>
            <a:r>
              <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A.	INNER JOIN</a:t>
            </a:r>
          </a:p>
          <a:p>
            <a:pPr lvl="1">
              <a:spcAft>
                <a:spcPts val="800"/>
              </a:spcAft>
            </a:pPr>
            <a:r>
              <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B.	LEFT OUTER JOIN</a:t>
            </a:r>
          </a:p>
          <a:p>
            <a:pPr lvl="1">
              <a:spcAft>
                <a:spcPts val="800"/>
              </a:spcAft>
            </a:pPr>
            <a:r>
              <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C.	FULL OUTER JOIN</a:t>
            </a:r>
          </a:p>
        </p:txBody>
      </p:sp>
    </p:spTree>
    <p:extLst>
      <p:ext uri="{BB962C8B-B14F-4D97-AF65-F5344CB8AC3E}">
        <p14:creationId xmlns:p14="http://schemas.microsoft.com/office/powerpoint/2010/main" val="2044445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2B0A229-F12F-D039-7616-DC67A75A4532}"/>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ANSWER</a:t>
            </a:r>
          </a:p>
        </p:txBody>
      </p:sp>
      <p:sp>
        <p:nvSpPr>
          <p:cNvPr id="4" name="TextBox 3">
            <a:extLst>
              <a:ext uri="{FF2B5EF4-FFF2-40B4-BE49-F238E27FC236}">
                <a16:creationId xmlns:a16="http://schemas.microsoft.com/office/drawing/2014/main" id="{6723B987-DA88-5B81-E9DD-4EE202D3CB1A}"/>
              </a:ext>
            </a:extLst>
          </p:cNvPr>
          <p:cNvSpPr txBox="1"/>
          <p:nvPr/>
        </p:nvSpPr>
        <p:spPr>
          <a:xfrm>
            <a:off x="994194" y="1239051"/>
            <a:ext cx="10324970" cy="2901435"/>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pPr marL="228600" marR="0" lvl="0" indent="0" algn="l" defTabSz="457200" rtl="0" eaLnBrk="1" fontAlgn="auto" latinLnBrk="0" hangingPunct="1">
              <a:lnSpc>
                <a:spcPct val="107000"/>
              </a:lnSpc>
              <a:spcBef>
                <a:spcPts val="0"/>
              </a:spcBef>
              <a:spcAft>
                <a:spcPts val="80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Which type of JOIN operation includes only the matching records from both joined tables?</a:t>
            </a:r>
          </a:p>
          <a:p>
            <a:pPr marL="228600" marR="0" lvl="0" indent="0" algn="l" defTabSz="457200" rtl="0" eaLnBrk="1" fontAlgn="auto" latinLnBrk="0" hangingPunct="1">
              <a:lnSpc>
                <a:spcPct val="107000"/>
              </a:lnSpc>
              <a:spcBef>
                <a:spcPts val="0"/>
              </a:spcBef>
              <a:spcAft>
                <a:spcPts val="80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Select the correct option.</a:t>
            </a:r>
          </a:p>
          <a:p>
            <a:pPr lvl="1">
              <a:spcAft>
                <a:spcPts val="800"/>
              </a:spcAft>
            </a:pPr>
            <a:r>
              <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A.	</a:t>
            </a:r>
            <a:r>
              <a:rPr kumimoji="0" lang="en-US" sz="2200" b="0" i="0" u="none" strike="noStrike" kern="1200" cap="none" spc="0" normalizeH="0" baseline="0" noProof="0" dirty="0">
                <a:ln>
                  <a:noFill/>
                </a:ln>
                <a:solidFill>
                  <a:prstClr val="black"/>
                </a:solidFill>
                <a:effectLst/>
                <a:highlight>
                  <a:srgbClr val="00FF00"/>
                </a:highlight>
                <a:uLnTx/>
                <a:uFillTx/>
                <a:latin typeface="Verdana" panose="020B0604030504040204" pitchFamily="34" charset="0"/>
                <a:ea typeface="Calibri" panose="020F0502020204030204" pitchFamily="34" charset="0"/>
                <a:cs typeface="Arial" panose="020B0604020202020204" pitchFamily="34" charset="0"/>
              </a:rPr>
              <a:t>INNER JOIN</a:t>
            </a:r>
          </a:p>
          <a:p>
            <a:pPr lvl="1">
              <a:spcAft>
                <a:spcPts val="800"/>
              </a:spcAft>
            </a:pPr>
            <a:r>
              <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B.	LEFT OUTER JOIN</a:t>
            </a:r>
          </a:p>
          <a:p>
            <a:pPr lvl="1">
              <a:spcAft>
                <a:spcPts val="800"/>
              </a:spcAft>
            </a:pPr>
            <a:r>
              <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C.	FULL OUTER JOIN</a:t>
            </a:r>
          </a:p>
        </p:txBody>
      </p:sp>
      <p:pic>
        <p:nvPicPr>
          <p:cNvPr id="3" name="Picture 2">
            <a:extLst>
              <a:ext uri="{FF2B5EF4-FFF2-40B4-BE49-F238E27FC236}">
                <a16:creationId xmlns:a16="http://schemas.microsoft.com/office/drawing/2014/main" id="{AA99B977-AB4F-7B02-FDD5-3FCE41C40380}"/>
              </a:ext>
            </a:extLst>
          </p:cNvPr>
          <p:cNvPicPr>
            <a:picLocks noChangeAspect="1"/>
          </p:cNvPicPr>
          <p:nvPr/>
        </p:nvPicPr>
        <p:blipFill>
          <a:blip r:embed="rId2"/>
          <a:stretch>
            <a:fillRect/>
          </a:stretch>
        </p:blipFill>
        <p:spPr>
          <a:xfrm>
            <a:off x="1586241" y="5311733"/>
            <a:ext cx="9398139" cy="423242"/>
          </a:xfrm>
          <a:prstGeom prst="rect">
            <a:avLst/>
          </a:prstGeom>
        </p:spPr>
      </p:pic>
    </p:spTree>
    <p:extLst>
      <p:ext uri="{BB962C8B-B14F-4D97-AF65-F5344CB8AC3E}">
        <p14:creationId xmlns:p14="http://schemas.microsoft.com/office/powerpoint/2010/main" val="2938311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5FBDC19-E50F-18B6-2A96-FD019615A7D2}"/>
              </a:ext>
            </a:extLst>
          </p:cNvPr>
          <p:cNvSpPr/>
          <p:nvPr/>
        </p:nvSpPr>
        <p:spPr>
          <a:xfrm rot="-5220000">
            <a:off x="3118153" y="-974217"/>
            <a:ext cx="1791582" cy="8433916"/>
          </a:xfrm>
          <a:custGeom>
            <a:avLst/>
            <a:gdLst>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51791 w 1417982"/>
              <a:gd name="connsiteY18" fmla="*/ 3193774 h 4518991"/>
              <a:gd name="connsiteX19" fmla="*/ 265043 w 1417982"/>
              <a:gd name="connsiteY19" fmla="*/ 3339547 h 4518991"/>
              <a:gd name="connsiteX20" fmla="*/ 278295 w 1417982"/>
              <a:gd name="connsiteY20" fmla="*/ 3538330 h 4518991"/>
              <a:gd name="connsiteX21" fmla="*/ 331304 w 1417982"/>
              <a:gd name="connsiteY21" fmla="*/ 3697356 h 4518991"/>
              <a:gd name="connsiteX22" fmla="*/ 331304 w 1417982"/>
              <a:gd name="connsiteY22" fmla="*/ 3829878 h 4518991"/>
              <a:gd name="connsiteX23" fmla="*/ 278295 w 1417982"/>
              <a:gd name="connsiteY23" fmla="*/ 3988904 h 4518991"/>
              <a:gd name="connsiteX24" fmla="*/ 278295 w 1417982"/>
              <a:gd name="connsiteY24" fmla="*/ 4147930 h 4518991"/>
              <a:gd name="connsiteX25" fmla="*/ 291548 w 1417982"/>
              <a:gd name="connsiteY25" fmla="*/ 4373217 h 4518991"/>
              <a:gd name="connsiteX26" fmla="*/ 331304 w 1417982"/>
              <a:gd name="connsiteY26" fmla="*/ 4426226 h 4518991"/>
              <a:gd name="connsiteX27" fmla="*/ 424069 w 1417982"/>
              <a:gd name="connsiteY27" fmla="*/ 4452730 h 4518991"/>
              <a:gd name="connsiteX28" fmla="*/ 834887 w 1417982"/>
              <a:gd name="connsiteY28" fmla="*/ 4492487 h 4518991"/>
              <a:gd name="connsiteX29" fmla="*/ 1086678 w 1417982"/>
              <a:gd name="connsiteY29" fmla="*/ 4479234 h 4518991"/>
              <a:gd name="connsiteX30" fmla="*/ 1325217 w 1417982"/>
              <a:gd name="connsiteY30" fmla="*/ 4505739 h 4518991"/>
              <a:gd name="connsiteX31" fmla="*/ 1364974 w 1417982"/>
              <a:gd name="connsiteY31" fmla="*/ 4518991 h 4518991"/>
              <a:gd name="connsiteX32" fmla="*/ 1417982 w 1417982"/>
              <a:gd name="connsiteY32" fmla="*/ 4161182 h 4518991"/>
              <a:gd name="connsiteX33" fmla="*/ 1378226 w 1417982"/>
              <a:gd name="connsiteY33" fmla="*/ 4055165 h 4518991"/>
              <a:gd name="connsiteX34" fmla="*/ 1417982 w 1417982"/>
              <a:gd name="connsiteY34" fmla="*/ 3962400 h 4518991"/>
              <a:gd name="connsiteX35" fmla="*/ 1338469 w 1417982"/>
              <a:gd name="connsiteY35" fmla="*/ 3843130 h 4518991"/>
              <a:gd name="connsiteX36" fmla="*/ 1311965 w 1417982"/>
              <a:gd name="connsiteY36" fmla="*/ 3617843 h 4518991"/>
              <a:gd name="connsiteX37" fmla="*/ 1325217 w 1417982"/>
              <a:gd name="connsiteY37" fmla="*/ 3511826 h 4518991"/>
              <a:gd name="connsiteX38" fmla="*/ 1325217 w 1417982"/>
              <a:gd name="connsiteY38" fmla="*/ 3286539 h 4518991"/>
              <a:gd name="connsiteX39" fmla="*/ 1325217 w 1417982"/>
              <a:gd name="connsiteY39" fmla="*/ 3048000 h 4518991"/>
              <a:gd name="connsiteX40" fmla="*/ 1166191 w 1417982"/>
              <a:gd name="connsiteY40" fmla="*/ 2769704 h 4518991"/>
              <a:gd name="connsiteX41" fmla="*/ 1311965 w 1417982"/>
              <a:gd name="connsiteY41" fmla="*/ 2517913 h 4518991"/>
              <a:gd name="connsiteX42" fmla="*/ 1258956 w 1417982"/>
              <a:gd name="connsiteY42" fmla="*/ 2305878 h 4518991"/>
              <a:gd name="connsiteX43" fmla="*/ 1245704 w 1417982"/>
              <a:gd name="connsiteY43" fmla="*/ 2146852 h 4518991"/>
              <a:gd name="connsiteX44" fmla="*/ 1272209 w 1417982"/>
              <a:gd name="connsiteY44" fmla="*/ 2040834 h 4518991"/>
              <a:gd name="connsiteX45" fmla="*/ 1258956 w 1417982"/>
              <a:gd name="connsiteY45" fmla="*/ 1881808 h 4518991"/>
              <a:gd name="connsiteX46" fmla="*/ 1205948 w 1417982"/>
              <a:gd name="connsiteY46" fmla="*/ 1722782 h 4518991"/>
              <a:gd name="connsiteX47" fmla="*/ 1205948 w 1417982"/>
              <a:gd name="connsiteY47" fmla="*/ 1457739 h 4518991"/>
              <a:gd name="connsiteX48" fmla="*/ 1179443 w 1417982"/>
              <a:gd name="connsiteY48" fmla="*/ 1258956 h 4518991"/>
              <a:gd name="connsiteX49" fmla="*/ 1152939 w 1417982"/>
              <a:gd name="connsiteY49" fmla="*/ 1086678 h 4518991"/>
              <a:gd name="connsiteX50" fmla="*/ 1166191 w 1417982"/>
              <a:gd name="connsiteY50" fmla="*/ 848139 h 4518991"/>
              <a:gd name="connsiteX51" fmla="*/ 1152939 w 1417982"/>
              <a:gd name="connsiteY51" fmla="*/ 675860 h 4518991"/>
              <a:gd name="connsiteX52" fmla="*/ 1113182 w 1417982"/>
              <a:gd name="connsiteY52" fmla="*/ 437321 h 4518991"/>
              <a:gd name="connsiteX53" fmla="*/ 1099930 w 1417982"/>
              <a:gd name="connsiteY53" fmla="*/ 291547 h 4518991"/>
              <a:gd name="connsiteX54" fmla="*/ 1152939 w 1417982"/>
              <a:gd name="connsiteY54" fmla="*/ 92765 h 4518991"/>
              <a:gd name="connsiteX55" fmla="*/ 1139687 w 1417982"/>
              <a:gd name="connsiteY55" fmla="*/ 0 h 4518991"/>
              <a:gd name="connsiteX56" fmla="*/ 848139 w 1417982"/>
              <a:gd name="connsiteY56" fmla="*/ 53008 h 4518991"/>
              <a:gd name="connsiteX57" fmla="*/ 278295 w 1417982"/>
              <a:gd name="connsiteY57" fmla="*/ 39756 h 4518991"/>
              <a:gd name="connsiteX58" fmla="*/ 53009 w 1417982"/>
              <a:gd name="connsiteY58"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62271 w 1417982"/>
              <a:gd name="connsiteY18" fmla="*/ 3034266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309100 w 1417982"/>
              <a:gd name="connsiteY18" fmla="*/ 3039645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227585 w 1417982"/>
              <a:gd name="connsiteY43" fmla="*/ 2656553 h 4518991"/>
              <a:gd name="connsiteX44" fmla="*/ 1311965 w 1417982"/>
              <a:gd name="connsiteY44" fmla="*/ 2517913 h 4518991"/>
              <a:gd name="connsiteX45" fmla="*/ 1258956 w 1417982"/>
              <a:gd name="connsiteY45" fmla="*/ 2305878 h 4518991"/>
              <a:gd name="connsiteX46" fmla="*/ 1245704 w 1417982"/>
              <a:gd name="connsiteY46" fmla="*/ 2146852 h 4518991"/>
              <a:gd name="connsiteX47" fmla="*/ 1272209 w 1417982"/>
              <a:gd name="connsiteY47" fmla="*/ 2040834 h 4518991"/>
              <a:gd name="connsiteX48" fmla="*/ 1258956 w 1417982"/>
              <a:gd name="connsiteY48" fmla="*/ 1881808 h 4518991"/>
              <a:gd name="connsiteX49" fmla="*/ 1205948 w 1417982"/>
              <a:gd name="connsiteY49" fmla="*/ 1722782 h 4518991"/>
              <a:gd name="connsiteX50" fmla="*/ 1205948 w 1417982"/>
              <a:gd name="connsiteY50" fmla="*/ 1457739 h 4518991"/>
              <a:gd name="connsiteX51" fmla="*/ 1179443 w 1417982"/>
              <a:gd name="connsiteY51" fmla="*/ 1258956 h 4518991"/>
              <a:gd name="connsiteX52" fmla="*/ 1152939 w 1417982"/>
              <a:gd name="connsiteY52" fmla="*/ 1086678 h 4518991"/>
              <a:gd name="connsiteX53" fmla="*/ 1166191 w 1417982"/>
              <a:gd name="connsiteY53" fmla="*/ 848139 h 4518991"/>
              <a:gd name="connsiteX54" fmla="*/ 1152939 w 1417982"/>
              <a:gd name="connsiteY54" fmla="*/ 675860 h 4518991"/>
              <a:gd name="connsiteX55" fmla="*/ 1113182 w 1417982"/>
              <a:gd name="connsiteY55" fmla="*/ 437321 h 4518991"/>
              <a:gd name="connsiteX56" fmla="*/ 1099930 w 1417982"/>
              <a:gd name="connsiteY56" fmla="*/ 291547 h 4518991"/>
              <a:gd name="connsiteX57" fmla="*/ 1152939 w 1417982"/>
              <a:gd name="connsiteY57" fmla="*/ 92765 h 4518991"/>
              <a:gd name="connsiteX58" fmla="*/ 1139687 w 1417982"/>
              <a:gd name="connsiteY58" fmla="*/ 0 h 4518991"/>
              <a:gd name="connsiteX59" fmla="*/ 848139 w 1417982"/>
              <a:gd name="connsiteY59" fmla="*/ 53008 h 4518991"/>
              <a:gd name="connsiteX60" fmla="*/ 278295 w 1417982"/>
              <a:gd name="connsiteY60" fmla="*/ 39756 h 4518991"/>
              <a:gd name="connsiteX61" fmla="*/ 53009 w 1417982"/>
              <a:gd name="connsiteY61"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06398 w 1417982"/>
              <a:gd name="connsiteY43" fmla="*/ 27570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417982" h="4518991">
                <a:moveTo>
                  <a:pt x="53009" y="106017"/>
                </a:moveTo>
                <a:lnTo>
                  <a:pt x="0" y="357808"/>
                </a:lnTo>
                <a:lnTo>
                  <a:pt x="159026" y="516834"/>
                </a:lnTo>
                <a:lnTo>
                  <a:pt x="66261" y="583095"/>
                </a:lnTo>
                <a:lnTo>
                  <a:pt x="79513" y="622852"/>
                </a:lnTo>
                <a:lnTo>
                  <a:pt x="185530" y="728869"/>
                </a:lnTo>
                <a:lnTo>
                  <a:pt x="212035" y="861391"/>
                </a:lnTo>
                <a:lnTo>
                  <a:pt x="159026" y="1020417"/>
                </a:lnTo>
                <a:lnTo>
                  <a:pt x="225287" y="1139687"/>
                </a:lnTo>
                <a:lnTo>
                  <a:pt x="238539" y="1338469"/>
                </a:lnTo>
                <a:cubicBezTo>
                  <a:pt x="210783" y="1465274"/>
                  <a:pt x="220870" y="1568174"/>
                  <a:pt x="212035" y="1683026"/>
                </a:cubicBezTo>
                <a:lnTo>
                  <a:pt x="212035" y="1828800"/>
                </a:lnTo>
                <a:lnTo>
                  <a:pt x="278295" y="1987826"/>
                </a:lnTo>
                <a:lnTo>
                  <a:pt x="278295" y="2120347"/>
                </a:lnTo>
                <a:lnTo>
                  <a:pt x="251791" y="2252869"/>
                </a:lnTo>
                <a:lnTo>
                  <a:pt x="251791" y="2398643"/>
                </a:lnTo>
                <a:lnTo>
                  <a:pt x="251791" y="2597426"/>
                </a:lnTo>
                <a:lnTo>
                  <a:pt x="279299" y="2759946"/>
                </a:lnTo>
                <a:cubicBezTo>
                  <a:pt x="245067" y="2801033"/>
                  <a:pt x="287465" y="2863634"/>
                  <a:pt x="291548" y="2915478"/>
                </a:cubicBezTo>
                <a:lnTo>
                  <a:pt x="309100" y="3039645"/>
                </a:lnTo>
                <a:cubicBezTo>
                  <a:pt x="264454" y="3085642"/>
                  <a:pt x="270894" y="3142398"/>
                  <a:pt x="251791" y="3193774"/>
                </a:cubicBezTo>
                <a:cubicBezTo>
                  <a:pt x="294522" y="3231607"/>
                  <a:pt x="260626" y="3290956"/>
                  <a:pt x="265043" y="3339547"/>
                </a:cubicBezTo>
                <a:cubicBezTo>
                  <a:pt x="231145" y="3400429"/>
                  <a:pt x="273878" y="3472069"/>
                  <a:pt x="278295" y="3538330"/>
                </a:cubicBezTo>
                <a:cubicBezTo>
                  <a:pt x="253394" y="3596717"/>
                  <a:pt x="360464" y="3649726"/>
                  <a:pt x="331304" y="3697356"/>
                </a:cubicBezTo>
                <a:cubicBezTo>
                  <a:pt x="314276" y="3730772"/>
                  <a:pt x="331304" y="3785704"/>
                  <a:pt x="331304" y="3829878"/>
                </a:cubicBezTo>
                <a:lnTo>
                  <a:pt x="278295" y="3988904"/>
                </a:lnTo>
                <a:lnTo>
                  <a:pt x="278295" y="4147930"/>
                </a:lnTo>
                <a:lnTo>
                  <a:pt x="291548" y="4373217"/>
                </a:lnTo>
                <a:lnTo>
                  <a:pt x="331304" y="4426226"/>
                </a:lnTo>
                <a:lnTo>
                  <a:pt x="424069" y="4452730"/>
                </a:lnTo>
                <a:lnTo>
                  <a:pt x="834887" y="4492487"/>
                </a:lnTo>
                <a:lnTo>
                  <a:pt x="1086678" y="4479234"/>
                </a:lnTo>
                <a:lnTo>
                  <a:pt x="1325217" y="4505739"/>
                </a:lnTo>
                <a:lnTo>
                  <a:pt x="1364974" y="4518991"/>
                </a:lnTo>
                <a:lnTo>
                  <a:pt x="1417982" y="4161182"/>
                </a:lnTo>
                <a:lnTo>
                  <a:pt x="1378226" y="4055165"/>
                </a:lnTo>
                <a:lnTo>
                  <a:pt x="1417982" y="3962400"/>
                </a:lnTo>
                <a:lnTo>
                  <a:pt x="1338469" y="3843130"/>
                </a:lnTo>
                <a:lnTo>
                  <a:pt x="1311965" y="3617843"/>
                </a:lnTo>
                <a:lnTo>
                  <a:pt x="1325217" y="3511826"/>
                </a:lnTo>
                <a:lnTo>
                  <a:pt x="1325217" y="3286539"/>
                </a:lnTo>
                <a:cubicBezTo>
                  <a:pt x="1325217" y="3207026"/>
                  <a:pt x="1278310" y="3123280"/>
                  <a:pt x="1325217" y="3048000"/>
                </a:cubicBezTo>
                <a:cubicBezTo>
                  <a:pt x="1322828" y="2982428"/>
                  <a:pt x="1250077" y="2933791"/>
                  <a:pt x="1227585" y="2876686"/>
                </a:cubicBezTo>
                <a:cubicBezTo>
                  <a:pt x="1277482" y="2819858"/>
                  <a:pt x="1245783" y="2786689"/>
                  <a:pt x="1225318" y="2751028"/>
                </a:cubicBezTo>
                <a:cubicBezTo>
                  <a:pt x="1296041" y="2734478"/>
                  <a:pt x="1230772" y="2706223"/>
                  <a:pt x="1251237" y="2668506"/>
                </a:cubicBezTo>
                <a:cubicBezTo>
                  <a:pt x="1279364" y="2622293"/>
                  <a:pt x="1283641" y="2604716"/>
                  <a:pt x="1288314" y="2511937"/>
                </a:cubicBezTo>
                <a:cubicBezTo>
                  <a:pt x="1243839" y="2441259"/>
                  <a:pt x="1276626" y="2376556"/>
                  <a:pt x="1258956" y="2305878"/>
                </a:cubicBezTo>
                <a:lnTo>
                  <a:pt x="1245704" y="2146852"/>
                </a:lnTo>
                <a:lnTo>
                  <a:pt x="1272209" y="2040834"/>
                </a:lnTo>
                <a:lnTo>
                  <a:pt x="1258956" y="1881808"/>
                </a:lnTo>
                <a:lnTo>
                  <a:pt x="1205948" y="1722782"/>
                </a:lnTo>
                <a:lnTo>
                  <a:pt x="1205948" y="1457739"/>
                </a:lnTo>
                <a:lnTo>
                  <a:pt x="1179443" y="1258956"/>
                </a:lnTo>
                <a:lnTo>
                  <a:pt x="1152939" y="1086678"/>
                </a:lnTo>
                <a:lnTo>
                  <a:pt x="1166191" y="848139"/>
                </a:lnTo>
                <a:lnTo>
                  <a:pt x="1152939" y="675860"/>
                </a:lnTo>
                <a:lnTo>
                  <a:pt x="1113182" y="437321"/>
                </a:lnTo>
                <a:lnTo>
                  <a:pt x="1099930" y="291547"/>
                </a:lnTo>
                <a:lnTo>
                  <a:pt x="1152939" y="92765"/>
                </a:lnTo>
                <a:lnTo>
                  <a:pt x="1139687" y="0"/>
                </a:lnTo>
                <a:lnTo>
                  <a:pt x="848139" y="53008"/>
                </a:lnTo>
                <a:lnTo>
                  <a:pt x="278295" y="39756"/>
                </a:lnTo>
                <a:lnTo>
                  <a:pt x="53009" y="106017"/>
                </a:lnTo>
                <a:close/>
              </a:path>
            </a:pathLst>
          </a:custGeom>
          <a:solidFill>
            <a:srgbClr val="7030A0"/>
          </a:solidFill>
          <a:ln w="28575">
            <a:solidFill>
              <a:schemeClr val="bg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3E238095-94E6-7031-080B-F81DC94F02B8}"/>
              </a:ext>
            </a:extLst>
          </p:cNvPr>
          <p:cNvGrpSpPr/>
          <p:nvPr/>
        </p:nvGrpSpPr>
        <p:grpSpPr>
          <a:xfrm rot="-5220000">
            <a:off x="7460761" y="2563210"/>
            <a:ext cx="1932746" cy="1117099"/>
            <a:chOff x="1657932" y="4247536"/>
            <a:chExt cx="1561987" cy="634181"/>
          </a:xfrm>
          <a:effectLst>
            <a:outerShdw blurRad="50800" dist="38100" dir="5400000" algn="t" rotWithShape="0">
              <a:prstClr val="black">
                <a:alpha val="40000"/>
              </a:prstClr>
            </a:outerShdw>
          </a:effectLst>
        </p:grpSpPr>
        <p:sp>
          <p:nvSpPr>
            <p:cNvPr id="6" name="Freeform: Shape 5">
              <a:extLst>
                <a:ext uri="{FF2B5EF4-FFF2-40B4-BE49-F238E27FC236}">
                  <a16:creationId xmlns:a16="http://schemas.microsoft.com/office/drawing/2014/main" id="{CF7EAF95-EBAF-225F-DCAD-946FB66C441E}"/>
                </a:ext>
              </a:extLst>
            </p:cNvPr>
            <p:cNvSpPr/>
            <p:nvPr/>
          </p:nvSpPr>
          <p:spPr>
            <a:xfrm>
              <a:off x="2236623" y="4486415"/>
              <a:ext cx="983296" cy="385204"/>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 name="connsiteX0" fmla="*/ 162232 w 1212717"/>
                <a:gd name="connsiteY0" fmla="*/ 0 h 689564"/>
                <a:gd name="connsiteX1" fmla="*/ 88490 w 1212717"/>
                <a:gd name="connsiteY1" fmla="*/ 147484 h 689564"/>
                <a:gd name="connsiteX2" fmla="*/ 88490 w 1212717"/>
                <a:gd name="connsiteY2" fmla="*/ 147484 h 689564"/>
                <a:gd name="connsiteX3" fmla="*/ 44245 w 1212717"/>
                <a:gd name="connsiteY3" fmla="*/ 353962 h 689564"/>
                <a:gd name="connsiteX4" fmla="*/ 0 w 1212717"/>
                <a:gd name="connsiteY4" fmla="*/ 575187 h 689564"/>
                <a:gd name="connsiteX5" fmla="*/ 973393 w 1212717"/>
                <a:gd name="connsiteY5" fmla="*/ 619433 h 689564"/>
                <a:gd name="connsiteX6" fmla="*/ 1212717 w 1212717"/>
                <a:gd name="connsiteY6" fmla="*/ 689564 h 689564"/>
                <a:gd name="connsiteX7" fmla="*/ 1165122 w 1212717"/>
                <a:gd name="connsiteY7" fmla="*/ 575187 h 689564"/>
                <a:gd name="connsiteX8" fmla="*/ 1165122 w 1212717"/>
                <a:gd name="connsiteY8" fmla="*/ 412955 h 689564"/>
                <a:gd name="connsiteX9" fmla="*/ 1165122 w 1212717"/>
                <a:gd name="connsiteY9" fmla="*/ 221226 h 689564"/>
                <a:gd name="connsiteX10" fmla="*/ 1194619 w 1212717"/>
                <a:gd name="connsiteY10" fmla="*/ 147484 h 689564"/>
                <a:gd name="connsiteX11" fmla="*/ 1047135 w 1212717"/>
                <a:gd name="connsiteY11" fmla="*/ 117987 h 689564"/>
                <a:gd name="connsiteX12" fmla="*/ 796412 w 1212717"/>
                <a:gd name="connsiteY12" fmla="*/ 73742 h 689564"/>
                <a:gd name="connsiteX13" fmla="*/ 457200 w 1212717"/>
                <a:gd name="connsiteY13" fmla="*/ 88491 h 689564"/>
                <a:gd name="connsiteX14" fmla="*/ 191729 w 1212717"/>
                <a:gd name="connsiteY14" fmla="*/ 44245 h 689564"/>
                <a:gd name="connsiteX15" fmla="*/ 162232 w 1212717"/>
                <a:gd name="connsiteY15" fmla="*/ 0 h 689564"/>
                <a:gd name="connsiteX0" fmla="*/ 162232 w 1207396"/>
                <a:gd name="connsiteY0" fmla="*/ 0 h 619844"/>
                <a:gd name="connsiteX1" fmla="*/ 88490 w 1207396"/>
                <a:gd name="connsiteY1" fmla="*/ 147484 h 619844"/>
                <a:gd name="connsiteX2" fmla="*/ 88490 w 1207396"/>
                <a:gd name="connsiteY2" fmla="*/ 147484 h 619844"/>
                <a:gd name="connsiteX3" fmla="*/ 44245 w 1207396"/>
                <a:gd name="connsiteY3" fmla="*/ 353962 h 619844"/>
                <a:gd name="connsiteX4" fmla="*/ 0 w 1207396"/>
                <a:gd name="connsiteY4" fmla="*/ 575187 h 619844"/>
                <a:gd name="connsiteX5" fmla="*/ 973393 w 1207396"/>
                <a:gd name="connsiteY5" fmla="*/ 619433 h 619844"/>
                <a:gd name="connsiteX6" fmla="*/ 1207396 w 1207396"/>
                <a:gd name="connsiteY6" fmla="*/ 548031 h 619844"/>
                <a:gd name="connsiteX7" fmla="*/ 1165122 w 1207396"/>
                <a:gd name="connsiteY7" fmla="*/ 575187 h 619844"/>
                <a:gd name="connsiteX8" fmla="*/ 1165122 w 1207396"/>
                <a:gd name="connsiteY8" fmla="*/ 412955 h 619844"/>
                <a:gd name="connsiteX9" fmla="*/ 1165122 w 1207396"/>
                <a:gd name="connsiteY9" fmla="*/ 221226 h 619844"/>
                <a:gd name="connsiteX10" fmla="*/ 1194619 w 1207396"/>
                <a:gd name="connsiteY10" fmla="*/ 147484 h 619844"/>
                <a:gd name="connsiteX11" fmla="*/ 1047135 w 1207396"/>
                <a:gd name="connsiteY11" fmla="*/ 117987 h 619844"/>
                <a:gd name="connsiteX12" fmla="*/ 796412 w 1207396"/>
                <a:gd name="connsiteY12" fmla="*/ 73742 h 619844"/>
                <a:gd name="connsiteX13" fmla="*/ 457200 w 1207396"/>
                <a:gd name="connsiteY13" fmla="*/ 88491 h 619844"/>
                <a:gd name="connsiteX14" fmla="*/ 191729 w 1207396"/>
                <a:gd name="connsiteY14" fmla="*/ 44245 h 619844"/>
                <a:gd name="connsiteX15" fmla="*/ 162232 w 1207396"/>
                <a:gd name="connsiteY15" fmla="*/ 0 h 61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7396" h="619844">
                  <a:moveTo>
                    <a:pt x="162232" y="0"/>
                  </a:moveTo>
                  <a:lnTo>
                    <a:pt x="88490" y="147484"/>
                  </a:lnTo>
                  <a:lnTo>
                    <a:pt x="88490" y="147484"/>
                  </a:lnTo>
                  <a:lnTo>
                    <a:pt x="44245" y="353962"/>
                  </a:lnTo>
                  <a:lnTo>
                    <a:pt x="0" y="575187"/>
                  </a:lnTo>
                  <a:cubicBezTo>
                    <a:pt x="324464" y="589936"/>
                    <a:pt x="772160" y="623959"/>
                    <a:pt x="973393" y="619433"/>
                  </a:cubicBezTo>
                  <a:cubicBezTo>
                    <a:pt x="1174626" y="614907"/>
                    <a:pt x="1127621" y="524654"/>
                    <a:pt x="1207396" y="548031"/>
                  </a:cubicBez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rgbClr val="F3F3F3"/>
                </a:gs>
                <a:gs pos="62000">
                  <a:schemeClr val="bg1"/>
                </a:gs>
                <a:gs pos="100000">
                  <a:schemeClr val="bg1">
                    <a:lumMod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13D545F0-E4C7-4A40-B1D6-0070C0FF7325}"/>
                </a:ext>
              </a:extLst>
            </p:cNvPr>
            <p:cNvSpPr/>
            <p:nvPr/>
          </p:nvSpPr>
          <p:spPr>
            <a:xfrm>
              <a:off x="1657932" y="4247536"/>
              <a:ext cx="1297858" cy="634181"/>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7858" h="634181">
                  <a:moveTo>
                    <a:pt x="162232" y="0"/>
                  </a:moveTo>
                  <a:lnTo>
                    <a:pt x="88490" y="147484"/>
                  </a:lnTo>
                  <a:lnTo>
                    <a:pt x="88490" y="147484"/>
                  </a:lnTo>
                  <a:lnTo>
                    <a:pt x="44245" y="353962"/>
                  </a:lnTo>
                  <a:lnTo>
                    <a:pt x="0" y="575187"/>
                  </a:lnTo>
                  <a:lnTo>
                    <a:pt x="973393" y="619433"/>
                  </a:lnTo>
                  <a:lnTo>
                    <a:pt x="1297858" y="634181"/>
                  </a:ln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chemeClr val="bg1">
                    <a:lumMod val="50000"/>
                  </a:schemeClr>
                </a:gs>
                <a:gs pos="25000">
                  <a:srgbClr val="F3F3F3"/>
                </a:gs>
                <a:gs pos="62000">
                  <a:schemeClr val="bg1"/>
                </a:gs>
                <a:gs pos="100000">
                  <a:schemeClr val="bg1">
                    <a:lumMod val="65000"/>
                  </a:schemeClr>
                </a:gs>
              </a:gsLst>
              <a:lin ang="5400000" scaled="1"/>
            </a:gradFill>
            <a:ln>
              <a:noFill/>
            </a:ln>
            <a:effectLst>
              <a:outerShdw blurRad="177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F4A2AEA3-BCE5-AC4A-8009-A51F4E3E94BD}"/>
              </a:ext>
            </a:extLst>
          </p:cNvPr>
          <p:cNvSpPr txBox="1"/>
          <p:nvPr/>
        </p:nvSpPr>
        <p:spPr>
          <a:xfrm>
            <a:off x="214722" y="2774770"/>
            <a:ext cx="653143" cy="923330"/>
          </a:xfrm>
          <a:prstGeom prst="rect">
            <a:avLst/>
          </a:prstGeom>
          <a:noFill/>
        </p:spPr>
        <p:txBody>
          <a:bodyPr wrap="square" rtlCol="0">
            <a:spAutoFit/>
          </a:bodyPr>
          <a:lstStyle>
            <a:defPPr>
              <a:defRPr lang="en-US"/>
            </a:defPPr>
            <a:lvl1pPr algn="ctr">
              <a:defRPr sz="5400" b="1">
                <a:solidFill>
                  <a:schemeClr val="bg1"/>
                </a:solidFill>
                <a:latin typeface="MV Boli" panose="02000500030200090000" pitchFamily="2" charset="0"/>
                <a:ea typeface="Open Sans" panose="020B0606030504020204" pitchFamily="34" charset="0"/>
                <a:cs typeface="MV Boli" panose="02000500030200090000" pitchFamily="2"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rPr>
              <a:t>4</a:t>
            </a:r>
          </a:p>
        </p:txBody>
      </p:sp>
      <p:sp>
        <p:nvSpPr>
          <p:cNvPr id="9" name="TextBox 8">
            <a:extLst>
              <a:ext uri="{FF2B5EF4-FFF2-40B4-BE49-F238E27FC236}">
                <a16:creationId xmlns:a16="http://schemas.microsoft.com/office/drawing/2014/main" id="{50FEE52A-BC0E-32CD-8512-B5508AABF1DD}"/>
              </a:ext>
            </a:extLst>
          </p:cNvPr>
          <p:cNvSpPr txBox="1"/>
          <p:nvPr/>
        </p:nvSpPr>
        <p:spPr>
          <a:xfrm rot="60000">
            <a:off x="800006" y="2882687"/>
            <a:ext cx="7249541" cy="584775"/>
          </a:xfrm>
          <a:prstGeom prst="rect">
            <a:avLst/>
          </a:prstGeom>
          <a:noFill/>
        </p:spPr>
        <p:txBody>
          <a:bodyPr wrap="square" rtlCol="0">
            <a:spAutoFit/>
          </a:bodyPr>
          <a:lstStyle/>
          <a:p>
            <a:pPr lvl="0" algn="ctr"/>
            <a:r>
              <a:rPr lang="en-US" sz="3200" b="1" dirty="0">
                <a:solidFill>
                  <a:prstClr val="white"/>
                </a:solidFill>
                <a:latin typeface="MV Boli" panose="02000500030200090000" pitchFamily="2" charset="0"/>
                <a:ea typeface="Open Sans" panose="020B0606030504020204" pitchFamily="34" charset="0"/>
                <a:cs typeface="MV Boli" panose="02000500030200090000" pitchFamily="2" charset="0"/>
              </a:rPr>
              <a:t>Pivot and Unpivot</a:t>
            </a:r>
          </a:p>
        </p:txBody>
      </p:sp>
    </p:spTree>
    <p:extLst>
      <p:ext uri="{BB962C8B-B14F-4D97-AF65-F5344CB8AC3E}">
        <p14:creationId xmlns:p14="http://schemas.microsoft.com/office/powerpoint/2010/main" val="2380096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0" fill="hold"/>
                                        <p:tgtEl>
                                          <p:spTgt spid="5"/>
                                        </p:tgtEl>
                                        <p:attrNameLst>
                                          <p:attrName>ppt_x</p:attrName>
                                        </p:attrNameLst>
                                      </p:cBhvr>
                                      <p:tavLst>
                                        <p:tav tm="0">
                                          <p:val>
                                            <p:strVal val="0-#ppt_w/2"/>
                                          </p:val>
                                        </p:tav>
                                        <p:tav tm="100000">
                                          <p:val>
                                            <p:strVal val="#ppt_x"/>
                                          </p:val>
                                        </p:tav>
                                      </p:tavLst>
                                    </p:anim>
                                    <p:anim calcmode="lin" valueType="num">
                                      <p:cBhvr additive="base">
                                        <p:cTn id="8" dur="2000" fill="hold"/>
                                        <p:tgtEl>
                                          <p:spTgt spid="5"/>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2250"/>
                                        <p:tgtEl>
                                          <p:spTgt spid="4"/>
                                        </p:tgtEl>
                                      </p:cBhvr>
                                    </p:animEffect>
                                  </p:childTnLst>
                                </p:cTn>
                              </p:par>
                            </p:childTnLst>
                          </p:cTn>
                        </p:par>
                        <p:par>
                          <p:cTn id="12" fill="hold">
                            <p:stCondLst>
                              <p:cond delay="2250"/>
                            </p:stCondLst>
                            <p:childTnLst>
                              <p:par>
                                <p:cTn id="13" presetID="53" presetClass="entr" presetSubtype="1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C1FAA4-B474-1886-F351-9419FA16119E}"/>
              </a:ext>
            </a:extLst>
          </p:cNvPr>
          <p:cNvPicPr>
            <a:picLocks noChangeAspect="1"/>
          </p:cNvPicPr>
          <p:nvPr/>
        </p:nvPicPr>
        <p:blipFill>
          <a:blip r:embed="rId2"/>
          <a:stretch>
            <a:fillRect/>
          </a:stretch>
        </p:blipFill>
        <p:spPr>
          <a:xfrm>
            <a:off x="23903" y="0"/>
            <a:ext cx="12144193" cy="6858000"/>
          </a:xfrm>
          <a:prstGeom prst="rect">
            <a:avLst/>
          </a:prstGeom>
        </p:spPr>
      </p:pic>
      <p:sp>
        <p:nvSpPr>
          <p:cNvPr id="7" name="TextBox 6">
            <a:extLst>
              <a:ext uri="{FF2B5EF4-FFF2-40B4-BE49-F238E27FC236}">
                <a16:creationId xmlns:a16="http://schemas.microsoft.com/office/drawing/2014/main" id="{B46AE21A-39A6-49F6-3756-5DAEB0EDB621}"/>
              </a:ext>
            </a:extLst>
          </p:cNvPr>
          <p:cNvSpPr txBox="1"/>
          <p:nvPr/>
        </p:nvSpPr>
        <p:spPr>
          <a:xfrm>
            <a:off x="510988" y="5094326"/>
            <a:ext cx="985221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333333"/>
                </a:solidFill>
                <a:effectLst/>
                <a:uLnTx/>
                <a:uFillTx/>
                <a:latin typeface="Arial" panose="020B0604020202020204" pitchFamily="34" charset="0"/>
                <a:ea typeface="Times New Roman" panose="02020603050405020304" pitchFamily="18" charset="0"/>
                <a:cs typeface="+mn-cs"/>
              </a:rPr>
              <a:t>Unpivot and pivot operations are data transformation techniques that you can use to reshape and restructure data</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144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588E5-7F70-75B6-EA14-47A09EA5C13F}"/>
              </a:ext>
            </a:extLst>
          </p:cNvPr>
          <p:cNvSpPr txBox="1">
            <a:spLocks/>
          </p:cNvSpPr>
          <p:nvPr/>
        </p:nvSpPr>
        <p:spPr>
          <a:xfrm>
            <a:off x="286328" y="157884"/>
            <a:ext cx="10058400" cy="762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70C0"/>
                </a:solidFill>
              </a:rPr>
              <a:t>The Importance of data combination </a:t>
            </a:r>
          </a:p>
        </p:txBody>
      </p:sp>
      <p:pic>
        <p:nvPicPr>
          <p:cNvPr id="11" name="Picture 10">
            <a:extLst>
              <a:ext uri="{FF2B5EF4-FFF2-40B4-BE49-F238E27FC236}">
                <a16:creationId xmlns:a16="http://schemas.microsoft.com/office/drawing/2014/main" id="{FBDEB7C8-D538-21C9-A698-46BBDE459F4F}"/>
              </a:ext>
            </a:extLst>
          </p:cNvPr>
          <p:cNvPicPr>
            <a:picLocks noChangeAspect="1"/>
          </p:cNvPicPr>
          <p:nvPr/>
        </p:nvPicPr>
        <p:blipFill>
          <a:blip r:embed="rId2"/>
          <a:stretch>
            <a:fillRect/>
          </a:stretch>
        </p:blipFill>
        <p:spPr>
          <a:xfrm>
            <a:off x="2587924" y="919884"/>
            <a:ext cx="5409997" cy="4629173"/>
          </a:xfrm>
          <a:prstGeom prst="rect">
            <a:avLst/>
          </a:prstGeom>
        </p:spPr>
      </p:pic>
    </p:spTree>
    <p:extLst>
      <p:ext uri="{BB962C8B-B14F-4D97-AF65-F5344CB8AC3E}">
        <p14:creationId xmlns:p14="http://schemas.microsoft.com/office/powerpoint/2010/main" val="209878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EEBD80-3CF9-D8A9-68A4-79CB5D4E273C}"/>
              </a:ext>
            </a:extLst>
          </p:cNvPr>
          <p:cNvPicPr>
            <a:picLocks noChangeAspect="1"/>
          </p:cNvPicPr>
          <p:nvPr/>
        </p:nvPicPr>
        <p:blipFill>
          <a:blip r:embed="rId2"/>
          <a:stretch>
            <a:fillRect/>
          </a:stretch>
        </p:blipFill>
        <p:spPr>
          <a:xfrm>
            <a:off x="3775656" y="170581"/>
            <a:ext cx="3867690" cy="1181265"/>
          </a:xfrm>
          <a:prstGeom prst="rect">
            <a:avLst/>
          </a:prstGeom>
        </p:spPr>
      </p:pic>
      <p:pic>
        <p:nvPicPr>
          <p:cNvPr id="5" name="Picture 4">
            <a:extLst>
              <a:ext uri="{FF2B5EF4-FFF2-40B4-BE49-F238E27FC236}">
                <a16:creationId xmlns:a16="http://schemas.microsoft.com/office/drawing/2014/main" id="{3F3CD86A-2384-634A-95E2-7D9915F3B434}"/>
              </a:ext>
            </a:extLst>
          </p:cNvPr>
          <p:cNvPicPr>
            <a:picLocks noChangeAspect="1"/>
          </p:cNvPicPr>
          <p:nvPr/>
        </p:nvPicPr>
        <p:blipFill>
          <a:blip r:embed="rId3"/>
          <a:stretch>
            <a:fillRect/>
          </a:stretch>
        </p:blipFill>
        <p:spPr>
          <a:xfrm>
            <a:off x="441441" y="1247470"/>
            <a:ext cx="5268060" cy="4363059"/>
          </a:xfrm>
          <a:prstGeom prst="rect">
            <a:avLst/>
          </a:prstGeom>
        </p:spPr>
      </p:pic>
      <p:pic>
        <p:nvPicPr>
          <p:cNvPr id="7" name="Picture 6">
            <a:extLst>
              <a:ext uri="{FF2B5EF4-FFF2-40B4-BE49-F238E27FC236}">
                <a16:creationId xmlns:a16="http://schemas.microsoft.com/office/drawing/2014/main" id="{139F11BF-F058-AC58-D5E6-6AD6D6DBA254}"/>
              </a:ext>
            </a:extLst>
          </p:cNvPr>
          <p:cNvPicPr>
            <a:picLocks noChangeAspect="1"/>
          </p:cNvPicPr>
          <p:nvPr/>
        </p:nvPicPr>
        <p:blipFill>
          <a:blip r:embed="rId4"/>
          <a:stretch>
            <a:fillRect/>
          </a:stretch>
        </p:blipFill>
        <p:spPr>
          <a:xfrm>
            <a:off x="5750824" y="1564810"/>
            <a:ext cx="5999735" cy="3384263"/>
          </a:xfrm>
          <a:prstGeom prst="rect">
            <a:avLst/>
          </a:prstGeom>
        </p:spPr>
      </p:pic>
      <p:sp>
        <p:nvSpPr>
          <p:cNvPr id="9" name="TextBox 8">
            <a:extLst>
              <a:ext uri="{FF2B5EF4-FFF2-40B4-BE49-F238E27FC236}">
                <a16:creationId xmlns:a16="http://schemas.microsoft.com/office/drawing/2014/main" id="{7BDF8079-41E3-7196-1FE1-8C84EC4D79E8}"/>
              </a:ext>
            </a:extLst>
          </p:cNvPr>
          <p:cNvSpPr txBox="1"/>
          <p:nvPr/>
        </p:nvSpPr>
        <p:spPr>
          <a:xfrm>
            <a:off x="5378823" y="5293190"/>
            <a:ext cx="6096000"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333333"/>
                </a:solidFill>
                <a:effectLst/>
                <a:uLnTx/>
                <a:uFillTx/>
                <a:latin typeface="Arial" panose="020B0604020202020204" pitchFamily="34" charset="0"/>
                <a:ea typeface="Times New Roman" panose="02020603050405020304" pitchFamily="18" charset="0"/>
                <a:cs typeface="+mn-cs"/>
              </a:rPr>
              <a:t>the pivot operation refers to the transformation of data from a narrow format with fewer columns to a wide format with multiple columns by reorganizing the data structure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12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895D97-76F4-5F12-7438-03B17E6E100A}"/>
              </a:ext>
            </a:extLst>
          </p:cNvPr>
          <p:cNvPicPr>
            <a:picLocks noChangeAspect="1"/>
          </p:cNvPicPr>
          <p:nvPr/>
        </p:nvPicPr>
        <p:blipFill>
          <a:blip r:embed="rId2"/>
          <a:stretch>
            <a:fillRect/>
          </a:stretch>
        </p:blipFill>
        <p:spPr>
          <a:xfrm>
            <a:off x="0" y="26065"/>
            <a:ext cx="12192000" cy="6805869"/>
          </a:xfrm>
          <a:prstGeom prst="rect">
            <a:avLst/>
          </a:prstGeom>
        </p:spPr>
      </p:pic>
      <p:sp>
        <p:nvSpPr>
          <p:cNvPr id="5" name="TextBox 4">
            <a:extLst>
              <a:ext uri="{FF2B5EF4-FFF2-40B4-BE49-F238E27FC236}">
                <a16:creationId xmlns:a16="http://schemas.microsoft.com/office/drawing/2014/main" id="{5B2C623C-B43E-A7C5-8D00-E593F0252CD8}"/>
              </a:ext>
            </a:extLst>
          </p:cNvPr>
          <p:cNvSpPr txBox="1"/>
          <p:nvPr/>
        </p:nvSpPr>
        <p:spPr>
          <a:xfrm>
            <a:off x="2849991" y="4910097"/>
            <a:ext cx="6094428" cy="1384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333333"/>
                </a:solidFill>
                <a:effectLst/>
                <a:uLnTx/>
                <a:uFillTx/>
                <a:latin typeface="Arial" panose="020B0604020202020204" pitchFamily="34" charset="0"/>
                <a:ea typeface="Times New Roman" panose="02020603050405020304" pitchFamily="18" charset="0"/>
                <a:cs typeface="+mn-cs"/>
              </a:rPr>
              <a:t>It enables data analysts to convert rows into columns based on specific criteria or values</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24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5DFDFD-8108-578F-B15E-3D11FE343A72}"/>
              </a:ext>
            </a:extLst>
          </p:cNvPr>
          <p:cNvPicPr>
            <a:picLocks noChangeAspect="1"/>
          </p:cNvPicPr>
          <p:nvPr/>
        </p:nvPicPr>
        <p:blipFill>
          <a:blip r:embed="rId2"/>
          <a:stretch>
            <a:fillRect/>
          </a:stretch>
        </p:blipFill>
        <p:spPr>
          <a:xfrm>
            <a:off x="29644" y="0"/>
            <a:ext cx="12132712" cy="6858000"/>
          </a:xfrm>
          <a:prstGeom prst="rect">
            <a:avLst/>
          </a:prstGeom>
        </p:spPr>
      </p:pic>
      <p:sp>
        <p:nvSpPr>
          <p:cNvPr id="5" name="TextBox 4">
            <a:extLst>
              <a:ext uri="{FF2B5EF4-FFF2-40B4-BE49-F238E27FC236}">
                <a16:creationId xmlns:a16="http://schemas.microsoft.com/office/drawing/2014/main" id="{384BD93B-E2BD-4E54-A5B8-4699368095D7}"/>
              </a:ext>
            </a:extLst>
          </p:cNvPr>
          <p:cNvSpPr txBox="1"/>
          <p:nvPr/>
        </p:nvSpPr>
        <p:spPr>
          <a:xfrm>
            <a:off x="6096000" y="5446530"/>
            <a:ext cx="609600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333333"/>
                </a:solidFill>
                <a:effectLst/>
                <a:uLnTx/>
                <a:uFillTx/>
                <a:latin typeface="Arial" panose="020B0604020202020204" pitchFamily="34" charset="0"/>
                <a:ea typeface="Times New Roman" panose="02020603050405020304" pitchFamily="18" charset="0"/>
                <a:cs typeface="+mn-cs"/>
              </a:rPr>
              <a:t>This operation is often used to summarize and aggregate data, create cross-tabulations, and represent data in a more structured easy-to-understand way for analysis and reporting</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8533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3133EB-6490-E967-E01B-E1CCEBE98C01}"/>
              </a:ext>
            </a:extLst>
          </p:cNvPr>
          <p:cNvSpPr/>
          <p:nvPr/>
        </p:nvSpPr>
        <p:spPr>
          <a:xfrm>
            <a:off x="835416" y="299550"/>
            <a:ext cx="2562241"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Example</a:t>
            </a:r>
          </a:p>
        </p:txBody>
      </p:sp>
      <p:sp>
        <p:nvSpPr>
          <p:cNvPr id="4" name="TextBox 3">
            <a:extLst>
              <a:ext uri="{FF2B5EF4-FFF2-40B4-BE49-F238E27FC236}">
                <a16:creationId xmlns:a16="http://schemas.microsoft.com/office/drawing/2014/main" id="{0B2FC851-E3C8-6EF5-17BB-4C1AED3EED4A}"/>
              </a:ext>
            </a:extLst>
          </p:cNvPr>
          <p:cNvSpPr txBox="1"/>
          <p:nvPr/>
        </p:nvSpPr>
        <p:spPr>
          <a:xfrm>
            <a:off x="1891552" y="1470228"/>
            <a:ext cx="7969623" cy="1384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333333"/>
                </a:solidFill>
                <a:effectLst/>
                <a:uLnTx/>
                <a:uFillTx/>
                <a:latin typeface="Arial" panose="020B0604020202020204" pitchFamily="34" charset="0"/>
                <a:ea typeface="Times New Roman" panose="02020603050405020304" pitchFamily="18" charset="0"/>
                <a:cs typeface="+mn-cs"/>
              </a:rPr>
              <a:t>say you want to analyze the sales data based on different product categories as part of the sales analysis</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2B763699-EA4E-F6F8-29C6-3A85730C46E2}"/>
              </a:ext>
            </a:extLst>
          </p:cNvPr>
          <p:cNvPicPr>
            <a:picLocks noChangeAspect="1"/>
          </p:cNvPicPr>
          <p:nvPr/>
        </p:nvPicPr>
        <p:blipFill>
          <a:blip r:embed="rId2"/>
          <a:stretch>
            <a:fillRect/>
          </a:stretch>
        </p:blipFill>
        <p:spPr>
          <a:xfrm>
            <a:off x="5711279" y="2446807"/>
            <a:ext cx="5144218" cy="3972479"/>
          </a:xfrm>
          <a:prstGeom prst="rect">
            <a:avLst/>
          </a:prstGeom>
        </p:spPr>
      </p:pic>
    </p:spTree>
    <p:extLst>
      <p:ext uri="{BB962C8B-B14F-4D97-AF65-F5344CB8AC3E}">
        <p14:creationId xmlns:p14="http://schemas.microsoft.com/office/powerpoint/2010/main" val="1921193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FAEDCC-77F6-2EB3-0720-C02972A6EC2A}"/>
              </a:ext>
            </a:extLst>
          </p:cNvPr>
          <p:cNvPicPr>
            <a:picLocks noChangeAspect="1"/>
          </p:cNvPicPr>
          <p:nvPr/>
        </p:nvPicPr>
        <p:blipFill>
          <a:blip r:embed="rId2"/>
          <a:stretch>
            <a:fillRect/>
          </a:stretch>
        </p:blipFill>
        <p:spPr>
          <a:xfrm>
            <a:off x="101961" y="1235370"/>
            <a:ext cx="5144218" cy="3972479"/>
          </a:xfrm>
          <a:prstGeom prst="rect">
            <a:avLst/>
          </a:prstGeom>
        </p:spPr>
      </p:pic>
      <p:pic>
        <p:nvPicPr>
          <p:cNvPr id="5" name="Picture 4">
            <a:extLst>
              <a:ext uri="{FF2B5EF4-FFF2-40B4-BE49-F238E27FC236}">
                <a16:creationId xmlns:a16="http://schemas.microsoft.com/office/drawing/2014/main" id="{F0980746-22FD-CA9D-B72A-2AC0E7C306C7}"/>
              </a:ext>
            </a:extLst>
          </p:cNvPr>
          <p:cNvPicPr>
            <a:picLocks noChangeAspect="1"/>
          </p:cNvPicPr>
          <p:nvPr/>
        </p:nvPicPr>
        <p:blipFill>
          <a:blip r:embed="rId3"/>
          <a:stretch>
            <a:fillRect/>
          </a:stretch>
        </p:blipFill>
        <p:spPr>
          <a:xfrm>
            <a:off x="0" y="1173618"/>
            <a:ext cx="12192000" cy="4510763"/>
          </a:xfrm>
          <a:prstGeom prst="rect">
            <a:avLst/>
          </a:prstGeom>
        </p:spPr>
      </p:pic>
      <p:sp>
        <p:nvSpPr>
          <p:cNvPr id="7" name="TextBox 6">
            <a:extLst>
              <a:ext uri="{FF2B5EF4-FFF2-40B4-BE49-F238E27FC236}">
                <a16:creationId xmlns:a16="http://schemas.microsoft.com/office/drawing/2014/main" id="{98BD882F-7C1E-4FF0-9A6E-22B1DDD62E76}"/>
              </a:ext>
            </a:extLst>
          </p:cNvPr>
          <p:cNvSpPr txBox="1"/>
          <p:nvPr/>
        </p:nvSpPr>
        <p:spPr>
          <a:xfrm>
            <a:off x="5458178" y="5854877"/>
            <a:ext cx="623495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333333"/>
                </a:solidFill>
                <a:effectLst/>
                <a:uLnTx/>
                <a:uFillTx/>
                <a:latin typeface="Arial" panose="020B0604020202020204" pitchFamily="34" charset="0"/>
                <a:ea typeface="Times New Roman" panose="02020603050405020304" pitchFamily="18" charset="0"/>
                <a:cs typeface="+mn-cs"/>
              </a:rPr>
              <a:t>you can transform the rows containing individual product categories into separate columns. </a:t>
            </a:r>
          </a:p>
        </p:txBody>
      </p:sp>
    </p:spTree>
    <p:extLst>
      <p:ext uri="{BB962C8B-B14F-4D97-AF65-F5344CB8AC3E}">
        <p14:creationId xmlns:p14="http://schemas.microsoft.com/office/powerpoint/2010/main" val="4232462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8BD882F-7C1E-4FF0-9A6E-22B1DDD62E76}"/>
              </a:ext>
            </a:extLst>
          </p:cNvPr>
          <p:cNvSpPr txBox="1"/>
          <p:nvPr/>
        </p:nvSpPr>
        <p:spPr>
          <a:xfrm>
            <a:off x="5538860" y="5352853"/>
            <a:ext cx="6234952"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333333"/>
                </a:solidFill>
                <a:effectLst/>
                <a:uLnTx/>
                <a:uFillTx/>
                <a:latin typeface="Arial" panose="020B0604020202020204" pitchFamily="34" charset="0"/>
                <a:ea typeface="Times New Roman" panose="02020603050405020304" pitchFamily="18" charset="0"/>
                <a:cs typeface="+mn-cs"/>
              </a:rPr>
              <a:t>This pivot operation enables you to present the sales data in a more concise and structured manner, making it easier to identify trends, top-selling products, and performance within each category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ABA43AEA-0A30-5A35-F04A-ACCADA6E4EBC}"/>
              </a:ext>
            </a:extLst>
          </p:cNvPr>
          <p:cNvPicPr>
            <a:picLocks noChangeAspect="1"/>
          </p:cNvPicPr>
          <p:nvPr/>
        </p:nvPicPr>
        <p:blipFill>
          <a:blip r:embed="rId2"/>
          <a:stretch>
            <a:fillRect/>
          </a:stretch>
        </p:blipFill>
        <p:spPr>
          <a:xfrm>
            <a:off x="0" y="1838339"/>
            <a:ext cx="12192000" cy="3181321"/>
          </a:xfrm>
          <a:prstGeom prst="rect">
            <a:avLst/>
          </a:prstGeom>
        </p:spPr>
      </p:pic>
    </p:spTree>
    <p:extLst>
      <p:ext uri="{BB962C8B-B14F-4D97-AF65-F5344CB8AC3E}">
        <p14:creationId xmlns:p14="http://schemas.microsoft.com/office/powerpoint/2010/main" val="2468620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80DA4A-9AD8-25E7-97B0-82BF8FA89A11}"/>
              </a:ext>
            </a:extLst>
          </p:cNvPr>
          <p:cNvPicPr>
            <a:picLocks noChangeAspect="1"/>
          </p:cNvPicPr>
          <p:nvPr/>
        </p:nvPicPr>
        <p:blipFill>
          <a:blip r:embed="rId2"/>
          <a:stretch>
            <a:fillRect/>
          </a:stretch>
        </p:blipFill>
        <p:spPr>
          <a:xfrm>
            <a:off x="0" y="18926"/>
            <a:ext cx="12192000" cy="6820147"/>
          </a:xfrm>
          <a:prstGeom prst="rect">
            <a:avLst/>
          </a:prstGeom>
        </p:spPr>
      </p:pic>
      <p:sp>
        <p:nvSpPr>
          <p:cNvPr id="5" name="TextBox 4">
            <a:extLst>
              <a:ext uri="{FF2B5EF4-FFF2-40B4-BE49-F238E27FC236}">
                <a16:creationId xmlns:a16="http://schemas.microsoft.com/office/drawing/2014/main" id="{1FBD5D9D-79A5-D664-422C-0DA7C12FFF26}"/>
              </a:ext>
            </a:extLst>
          </p:cNvPr>
          <p:cNvSpPr txBox="1"/>
          <p:nvPr/>
        </p:nvSpPr>
        <p:spPr>
          <a:xfrm>
            <a:off x="502025" y="5477452"/>
            <a:ext cx="8946776"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333333"/>
                </a:solidFill>
                <a:effectLst/>
                <a:uLnTx/>
                <a:uFillTx/>
                <a:latin typeface="Arial" panose="020B0604020202020204" pitchFamily="34" charset="0"/>
                <a:ea typeface="Times New Roman" panose="02020603050405020304" pitchFamily="18" charset="0"/>
                <a:cs typeface="+mn-cs"/>
              </a:rPr>
              <a:t>The unpivot operation refers to the transformation of data from a wide format with multiple columns to a narrow format with fewer columns by reshaping the data structure</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691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211A0E-0733-D8BA-DBC3-3513FED710CE}"/>
              </a:ext>
            </a:extLst>
          </p:cNvPr>
          <p:cNvPicPr>
            <a:picLocks noChangeAspect="1"/>
          </p:cNvPicPr>
          <p:nvPr/>
        </p:nvPicPr>
        <p:blipFill>
          <a:blip r:embed="rId2"/>
          <a:stretch>
            <a:fillRect/>
          </a:stretch>
        </p:blipFill>
        <p:spPr>
          <a:xfrm>
            <a:off x="26275" y="0"/>
            <a:ext cx="12139449" cy="6858000"/>
          </a:xfrm>
          <a:prstGeom prst="rect">
            <a:avLst/>
          </a:prstGeom>
        </p:spPr>
      </p:pic>
      <p:sp>
        <p:nvSpPr>
          <p:cNvPr id="5" name="TextBox 4">
            <a:extLst>
              <a:ext uri="{FF2B5EF4-FFF2-40B4-BE49-F238E27FC236}">
                <a16:creationId xmlns:a16="http://schemas.microsoft.com/office/drawing/2014/main" id="{508FE292-A29A-1BB4-3AAD-5927A98BDF0F}"/>
              </a:ext>
            </a:extLst>
          </p:cNvPr>
          <p:cNvSpPr txBox="1"/>
          <p:nvPr/>
        </p:nvSpPr>
        <p:spPr>
          <a:xfrm>
            <a:off x="457847" y="5542284"/>
            <a:ext cx="10228081"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333333"/>
                </a:solidFill>
                <a:effectLst/>
                <a:uLnTx/>
                <a:uFillTx/>
                <a:latin typeface="Arial" panose="020B0604020202020204" pitchFamily="34" charset="0"/>
                <a:ea typeface="Times New Roman" panose="02020603050405020304" pitchFamily="18" charset="0"/>
                <a:cs typeface="+mn-cs"/>
              </a:rPr>
              <a:t>It involves converting column headers into row values resulting in a more structured and standardized representation of the data</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3281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F8ED20-B225-C973-A253-55257A15B1FB}"/>
              </a:ext>
            </a:extLst>
          </p:cNvPr>
          <p:cNvPicPr>
            <a:picLocks noChangeAspect="1"/>
          </p:cNvPicPr>
          <p:nvPr/>
        </p:nvPicPr>
        <p:blipFill>
          <a:blip r:embed="rId2"/>
          <a:stretch>
            <a:fillRect/>
          </a:stretch>
        </p:blipFill>
        <p:spPr>
          <a:xfrm>
            <a:off x="119215" y="196794"/>
            <a:ext cx="5839640" cy="2143424"/>
          </a:xfrm>
          <a:prstGeom prst="rect">
            <a:avLst/>
          </a:prstGeom>
        </p:spPr>
      </p:pic>
      <p:sp>
        <p:nvSpPr>
          <p:cNvPr id="5" name="TextBox 4">
            <a:extLst>
              <a:ext uri="{FF2B5EF4-FFF2-40B4-BE49-F238E27FC236}">
                <a16:creationId xmlns:a16="http://schemas.microsoft.com/office/drawing/2014/main" id="{29925BF3-5CF6-28AB-5332-25ED8951EE9B}"/>
              </a:ext>
            </a:extLst>
          </p:cNvPr>
          <p:cNvSpPr txBox="1"/>
          <p:nvPr/>
        </p:nvSpPr>
        <p:spPr>
          <a:xfrm>
            <a:off x="2958353" y="2736502"/>
            <a:ext cx="7611035" cy="1384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333333"/>
                </a:solidFill>
                <a:effectLst/>
                <a:uLnTx/>
                <a:uFillTx/>
                <a:latin typeface="Arial" panose="020B0604020202020204" pitchFamily="34" charset="0"/>
                <a:ea typeface="Times New Roman" panose="02020603050405020304" pitchFamily="18" charset="0"/>
                <a:cs typeface="+mn-cs"/>
              </a:rPr>
              <a:t>The unpivot operation is useful in data analysis supporting data normalization by organizing data in a tabular format</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859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5BE99E-9D10-9D17-F094-E00783073692}"/>
              </a:ext>
            </a:extLst>
          </p:cNvPr>
          <p:cNvSpPr txBox="1"/>
          <p:nvPr/>
        </p:nvSpPr>
        <p:spPr>
          <a:xfrm>
            <a:off x="4383741" y="5118864"/>
            <a:ext cx="7413812"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333333"/>
                </a:solidFill>
                <a:effectLst/>
                <a:uLnTx/>
                <a:uFillTx/>
                <a:latin typeface="Arial" panose="020B0604020202020204" pitchFamily="34" charset="0"/>
                <a:ea typeface="Times New Roman" panose="02020603050405020304" pitchFamily="18" charset="0"/>
                <a:cs typeface="+mn-cs"/>
              </a:rPr>
              <a:t>This facilitates analysis, variable comparison, and data aggregation and summary as related information is consolidated into a single column</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165D0104-BB6E-24C2-7249-B1FE18300840}"/>
              </a:ext>
            </a:extLst>
          </p:cNvPr>
          <p:cNvPicPr>
            <a:picLocks noChangeAspect="1"/>
          </p:cNvPicPr>
          <p:nvPr/>
        </p:nvPicPr>
        <p:blipFill>
          <a:blip r:embed="rId2"/>
          <a:stretch>
            <a:fillRect/>
          </a:stretch>
        </p:blipFill>
        <p:spPr>
          <a:xfrm>
            <a:off x="630225" y="451196"/>
            <a:ext cx="5534797" cy="1724266"/>
          </a:xfrm>
          <a:prstGeom prst="rect">
            <a:avLst/>
          </a:prstGeom>
        </p:spPr>
      </p:pic>
      <p:pic>
        <p:nvPicPr>
          <p:cNvPr id="7" name="Picture 6">
            <a:extLst>
              <a:ext uri="{FF2B5EF4-FFF2-40B4-BE49-F238E27FC236}">
                <a16:creationId xmlns:a16="http://schemas.microsoft.com/office/drawing/2014/main" id="{E265B7D0-019C-2E77-43EB-D68825B63A04}"/>
              </a:ext>
            </a:extLst>
          </p:cNvPr>
          <p:cNvPicPr>
            <a:picLocks noChangeAspect="1"/>
          </p:cNvPicPr>
          <p:nvPr/>
        </p:nvPicPr>
        <p:blipFill>
          <a:blip r:embed="rId3"/>
          <a:stretch>
            <a:fillRect/>
          </a:stretch>
        </p:blipFill>
        <p:spPr>
          <a:xfrm>
            <a:off x="630225" y="2383592"/>
            <a:ext cx="5782482" cy="1619476"/>
          </a:xfrm>
          <a:prstGeom prst="rect">
            <a:avLst/>
          </a:prstGeom>
        </p:spPr>
      </p:pic>
      <p:pic>
        <p:nvPicPr>
          <p:cNvPr id="9" name="Picture 8">
            <a:extLst>
              <a:ext uri="{FF2B5EF4-FFF2-40B4-BE49-F238E27FC236}">
                <a16:creationId xmlns:a16="http://schemas.microsoft.com/office/drawing/2014/main" id="{197BD358-C193-F3CF-F29D-00BF9C7D476D}"/>
              </a:ext>
            </a:extLst>
          </p:cNvPr>
          <p:cNvPicPr>
            <a:picLocks noChangeAspect="1"/>
          </p:cNvPicPr>
          <p:nvPr/>
        </p:nvPicPr>
        <p:blipFill>
          <a:blip r:embed="rId4"/>
          <a:stretch>
            <a:fillRect/>
          </a:stretch>
        </p:blipFill>
        <p:spPr>
          <a:xfrm>
            <a:off x="6131767" y="1430959"/>
            <a:ext cx="5430008" cy="1762371"/>
          </a:xfrm>
          <a:prstGeom prst="rect">
            <a:avLst/>
          </a:prstGeom>
        </p:spPr>
      </p:pic>
    </p:spTree>
    <p:extLst>
      <p:ext uri="{BB962C8B-B14F-4D97-AF65-F5344CB8AC3E}">
        <p14:creationId xmlns:p14="http://schemas.microsoft.com/office/powerpoint/2010/main" val="716615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588E5-7F70-75B6-EA14-47A09EA5C13F}"/>
              </a:ext>
            </a:extLst>
          </p:cNvPr>
          <p:cNvSpPr txBox="1">
            <a:spLocks/>
          </p:cNvSpPr>
          <p:nvPr/>
        </p:nvSpPr>
        <p:spPr>
          <a:xfrm>
            <a:off x="286328" y="157884"/>
            <a:ext cx="10058400" cy="762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70C0"/>
                </a:solidFill>
              </a:rPr>
              <a:t>The Importance of data combination </a:t>
            </a:r>
          </a:p>
        </p:txBody>
      </p:sp>
      <p:pic>
        <p:nvPicPr>
          <p:cNvPr id="4" name="Picture 3">
            <a:extLst>
              <a:ext uri="{FF2B5EF4-FFF2-40B4-BE49-F238E27FC236}">
                <a16:creationId xmlns:a16="http://schemas.microsoft.com/office/drawing/2014/main" id="{B2128D20-AF73-6141-D311-BA42E427B8FA}"/>
              </a:ext>
            </a:extLst>
          </p:cNvPr>
          <p:cNvPicPr>
            <a:picLocks noChangeAspect="1"/>
          </p:cNvPicPr>
          <p:nvPr/>
        </p:nvPicPr>
        <p:blipFill>
          <a:blip r:embed="rId2"/>
          <a:stretch>
            <a:fillRect/>
          </a:stretch>
        </p:blipFill>
        <p:spPr>
          <a:xfrm>
            <a:off x="1099356" y="1763101"/>
            <a:ext cx="2924583" cy="4039164"/>
          </a:xfrm>
          <a:prstGeom prst="rect">
            <a:avLst/>
          </a:prstGeom>
        </p:spPr>
      </p:pic>
      <p:pic>
        <p:nvPicPr>
          <p:cNvPr id="6" name="Picture 5">
            <a:extLst>
              <a:ext uri="{FF2B5EF4-FFF2-40B4-BE49-F238E27FC236}">
                <a16:creationId xmlns:a16="http://schemas.microsoft.com/office/drawing/2014/main" id="{DBE7A2A5-F390-E52E-2086-530DA58F0B1A}"/>
              </a:ext>
            </a:extLst>
          </p:cNvPr>
          <p:cNvPicPr>
            <a:picLocks noChangeAspect="1"/>
          </p:cNvPicPr>
          <p:nvPr/>
        </p:nvPicPr>
        <p:blipFill>
          <a:blip r:embed="rId3"/>
          <a:stretch>
            <a:fillRect/>
          </a:stretch>
        </p:blipFill>
        <p:spPr>
          <a:xfrm>
            <a:off x="2889026" y="759069"/>
            <a:ext cx="5344271" cy="733527"/>
          </a:xfrm>
          <a:prstGeom prst="rect">
            <a:avLst/>
          </a:prstGeom>
        </p:spPr>
      </p:pic>
      <p:pic>
        <p:nvPicPr>
          <p:cNvPr id="8" name="Picture 7">
            <a:extLst>
              <a:ext uri="{FF2B5EF4-FFF2-40B4-BE49-F238E27FC236}">
                <a16:creationId xmlns:a16="http://schemas.microsoft.com/office/drawing/2014/main" id="{407E4BDF-27C2-4C1D-04DC-EFEE12731F62}"/>
              </a:ext>
            </a:extLst>
          </p:cNvPr>
          <p:cNvPicPr>
            <a:picLocks noChangeAspect="1"/>
          </p:cNvPicPr>
          <p:nvPr/>
        </p:nvPicPr>
        <p:blipFill>
          <a:blip r:embed="rId4"/>
          <a:stretch>
            <a:fillRect/>
          </a:stretch>
        </p:blipFill>
        <p:spPr>
          <a:xfrm>
            <a:off x="4727607" y="3066999"/>
            <a:ext cx="1667108" cy="362001"/>
          </a:xfrm>
          <a:prstGeom prst="rect">
            <a:avLst/>
          </a:prstGeom>
        </p:spPr>
      </p:pic>
      <p:pic>
        <p:nvPicPr>
          <p:cNvPr id="10" name="Picture 9">
            <a:extLst>
              <a:ext uri="{FF2B5EF4-FFF2-40B4-BE49-F238E27FC236}">
                <a16:creationId xmlns:a16="http://schemas.microsoft.com/office/drawing/2014/main" id="{C64E326D-A6C1-F906-D3F9-6F322B12705A}"/>
              </a:ext>
            </a:extLst>
          </p:cNvPr>
          <p:cNvPicPr>
            <a:picLocks noChangeAspect="1"/>
          </p:cNvPicPr>
          <p:nvPr/>
        </p:nvPicPr>
        <p:blipFill>
          <a:blip r:embed="rId5"/>
          <a:stretch>
            <a:fillRect/>
          </a:stretch>
        </p:blipFill>
        <p:spPr>
          <a:xfrm>
            <a:off x="6871032" y="1488283"/>
            <a:ext cx="2724530" cy="3743847"/>
          </a:xfrm>
          <a:prstGeom prst="rect">
            <a:avLst/>
          </a:prstGeom>
        </p:spPr>
      </p:pic>
    </p:spTree>
    <p:extLst>
      <p:ext uri="{BB962C8B-B14F-4D97-AF65-F5344CB8AC3E}">
        <p14:creationId xmlns:p14="http://schemas.microsoft.com/office/powerpoint/2010/main" val="62878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3887BF-019F-E594-4622-456327F6B8E0}"/>
              </a:ext>
            </a:extLst>
          </p:cNvPr>
          <p:cNvSpPr txBox="1"/>
          <p:nvPr/>
        </p:nvSpPr>
        <p:spPr>
          <a:xfrm>
            <a:off x="5817309" y="4520584"/>
            <a:ext cx="6094428"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333333"/>
                </a:solidFill>
                <a:effectLst/>
                <a:uLnTx/>
                <a:uFillTx/>
                <a:latin typeface="Arial" panose="020B0604020202020204" pitchFamily="34" charset="0"/>
                <a:ea typeface="Times New Roman" panose="02020603050405020304" pitchFamily="18" charset="0"/>
                <a:cs typeface="+mn-cs"/>
              </a:rPr>
              <a:t>Transforming data from a wide to a narrow structure can also enable data compatibility and integration with other systems or tools that require a narrow format</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0197B212-9C49-1D20-A72D-AEDD347988E6}"/>
              </a:ext>
            </a:extLst>
          </p:cNvPr>
          <p:cNvPicPr>
            <a:picLocks noChangeAspect="1"/>
          </p:cNvPicPr>
          <p:nvPr/>
        </p:nvPicPr>
        <p:blipFill>
          <a:blip r:embed="rId2"/>
          <a:stretch>
            <a:fillRect/>
          </a:stretch>
        </p:blipFill>
        <p:spPr>
          <a:xfrm>
            <a:off x="-73373" y="251307"/>
            <a:ext cx="7659169" cy="3791479"/>
          </a:xfrm>
          <a:prstGeom prst="rect">
            <a:avLst/>
          </a:prstGeom>
        </p:spPr>
      </p:pic>
    </p:spTree>
    <p:extLst>
      <p:ext uri="{BB962C8B-B14F-4D97-AF65-F5344CB8AC3E}">
        <p14:creationId xmlns:p14="http://schemas.microsoft.com/office/powerpoint/2010/main" val="1622815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4B5719-E007-710B-612F-0C59B37C65D1}"/>
              </a:ext>
            </a:extLst>
          </p:cNvPr>
          <p:cNvPicPr>
            <a:picLocks noChangeAspect="1"/>
          </p:cNvPicPr>
          <p:nvPr/>
        </p:nvPicPr>
        <p:blipFill>
          <a:blip r:embed="rId2"/>
          <a:stretch>
            <a:fillRect/>
          </a:stretch>
        </p:blipFill>
        <p:spPr>
          <a:xfrm>
            <a:off x="3688824" y="327767"/>
            <a:ext cx="4248743" cy="866896"/>
          </a:xfrm>
          <a:prstGeom prst="rect">
            <a:avLst/>
          </a:prstGeom>
        </p:spPr>
      </p:pic>
      <p:pic>
        <p:nvPicPr>
          <p:cNvPr id="5" name="Picture 4">
            <a:extLst>
              <a:ext uri="{FF2B5EF4-FFF2-40B4-BE49-F238E27FC236}">
                <a16:creationId xmlns:a16="http://schemas.microsoft.com/office/drawing/2014/main" id="{C2D832CD-54BD-1027-FDE7-21295F13B00E}"/>
              </a:ext>
            </a:extLst>
          </p:cNvPr>
          <p:cNvPicPr>
            <a:picLocks noChangeAspect="1"/>
          </p:cNvPicPr>
          <p:nvPr/>
        </p:nvPicPr>
        <p:blipFill>
          <a:blip r:embed="rId3"/>
          <a:stretch>
            <a:fillRect/>
          </a:stretch>
        </p:blipFill>
        <p:spPr>
          <a:xfrm>
            <a:off x="6284" y="1752366"/>
            <a:ext cx="6782747" cy="3353268"/>
          </a:xfrm>
          <a:prstGeom prst="rect">
            <a:avLst/>
          </a:prstGeom>
        </p:spPr>
      </p:pic>
      <p:pic>
        <p:nvPicPr>
          <p:cNvPr id="7" name="Picture 6">
            <a:extLst>
              <a:ext uri="{FF2B5EF4-FFF2-40B4-BE49-F238E27FC236}">
                <a16:creationId xmlns:a16="http://schemas.microsoft.com/office/drawing/2014/main" id="{2B36E661-72E8-740D-D9D5-A4BF3286396D}"/>
              </a:ext>
            </a:extLst>
          </p:cNvPr>
          <p:cNvPicPr>
            <a:picLocks noChangeAspect="1"/>
          </p:cNvPicPr>
          <p:nvPr/>
        </p:nvPicPr>
        <p:blipFill>
          <a:blip r:embed="rId4"/>
          <a:stretch>
            <a:fillRect/>
          </a:stretch>
        </p:blipFill>
        <p:spPr>
          <a:xfrm>
            <a:off x="6789031" y="1194663"/>
            <a:ext cx="5222394" cy="4415613"/>
          </a:xfrm>
          <a:prstGeom prst="rect">
            <a:avLst/>
          </a:prstGeom>
        </p:spPr>
      </p:pic>
      <p:sp>
        <p:nvSpPr>
          <p:cNvPr id="9" name="TextBox 8">
            <a:extLst>
              <a:ext uri="{FF2B5EF4-FFF2-40B4-BE49-F238E27FC236}">
                <a16:creationId xmlns:a16="http://schemas.microsoft.com/office/drawing/2014/main" id="{93AA8AD8-7E48-4F49-5B49-83F60927C432}"/>
              </a:ext>
            </a:extLst>
          </p:cNvPr>
          <p:cNvSpPr txBox="1"/>
          <p:nvPr/>
        </p:nvSpPr>
        <p:spPr>
          <a:xfrm>
            <a:off x="558561" y="5329904"/>
            <a:ext cx="623047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333333"/>
                </a:solidFill>
                <a:effectLst/>
                <a:uLnTx/>
                <a:uFillTx/>
                <a:latin typeface="Arial" panose="020B0604020202020204" pitchFamily="34" charset="0"/>
                <a:ea typeface="Times New Roman" panose="02020603050405020304" pitchFamily="18" charset="0"/>
                <a:cs typeface="+mn-cs"/>
              </a:rPr>
              <a:t>you can perform the unpivot operation to convert the sales data, which is organized in a wide format with separate columns for each region into a long format where the region-specific data is stacked vertically in a single column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CBDD4459-A4E8-08DE-F540-CFD92B8C5ADF}"/>
              </a:ext>
            </a:extLst>
          </p:cNvPr>
          <p:cNvSpPr/>
          <p:nvPr/>
        </p:nvSpPr>
        <p:spPr>
          <a:xfrm>
            <a:off x="835416" y="299550"/>
            <a:ext cx="2562241"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Example</a:t>
            </a:r>
          </a:p>
        </p:txBody>
      </p:sp>
    </p:spTree>
    <p:extLst>
      <p:ext uri="{BB962C8B-B14F-4D97-AF65-F5344CB8AC3E}">
        <p14:creationId xmlns:p14="http://schemas.microsoft.com/office/powerpoint/2010/main" val="3462629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205BE4-EFAA-C217-567C-85AA95F7AEBF}"/>
              </a:ext>
            </a:extLst>
          </p:cNvPr>
          <p:cNvSpPr txBox="1"/>
          <p:nvPr/>
        </p:nvSpPr>
        <p:spPr>
          <a:xfrm>
            <a:off x="5698688" y="1622177"/>
            <a:ext cx="6096000" cy="181588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333333"/>
                </a:solidFill>
                <a:effectLst/>
                <a:uLnTx/>
                <a:uFillTx/>
                <a:latin typeface="Arial" panose="020B0604020202020204" pitchFamily="34" charset="0"/>
                <a:ea typeface="Times New Roman" panose="02020603050405020304" pitchFamily="18" charset="0"/>
                <a:cs typeface="+mn-cs"/>
              </a:rPr>
              <a:t>This makes it easier to compare sales across different regions and gain a holistic view of the overall performance</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B822F08C-5C07-2BEC-CD8B-745A20301DC4}"/>
              </a:ext>
            </a:extLst>
          </p:cNvPr>
          <p:cNvPicPr>
            <a:picLocks noChangeAspect="1"/>
          </p:cNvPicPr>
          <p:nvPr/>
        </p:nvPicPr>
        <p:blipFill>
          <a:blip r:embed="rId2"/>
          <a:stretch>
            <a:fillRect/>
          </a:stretch>
        </p:blipFill>
        <p:spPr>
          <a:xfrm>
            <a:off x="-1312568" y="0"/>
            <a:ext cx="6676419" cy="5645013"/>
          </a:xfrm>
          <a:prstGeom prst="rect">
            <a:avLst/>
          </a:prstGeom>
        </p:spPr>
      </p:pic>
    </p:spTree>
    <p:extLst>
      <p:ext uri="{BB962C8B-B14F-4D97-AF65-F5344CB8AC3E}">
        <p14:creationId xmlns:p14="http://schemas.microsoft.com/office/powerpoint/2010/main" val="158504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2B0A229-F12F-D039-7616-DC67A75A4532}"/>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Question</a:t>
            </a:r>
          </a:p>
        </p:txBody>
      </p:sp>
      <p:sp>
        <p:nvSpPr>
          <p:cNvPr id="4" name="TextBox 3">
            <a:extLst>
              <a:ext uri="{FF2B5EF4-FFF2-40B4-BE49-F238E27FC236}">
                <a16:creationId xmlns:a16="http://schemas.microsoft.com/office/drawing/2014/main" id="{6723B987-DA88-5B81-E9DD-4EE202D3CB1A}"/>
              </a:ext>
            </a:extLst>
          </p:cNvPr>
          <p:cNvSpPr txBox="1"/>
          <p:nvPr/>
        </p:nvSpPr>
        <p:spPr>
          <a:xfrm>
            <a:off x="994194" y="1239051"/>
            <a:ext cx="10324970" cy="4236801"/>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pPr marL="228600" marR="0" lvl="0" indent="0" algn="l" defTabSz="457200" rtl="0" eaLnBrk="1" fontAlgn="auto" latinLnBrk="0" hangingPunct="1">
              <a:lnSpc>
                <a:spcPct val="107000"/>
              </a:lnSpc>
              <a:spcBef>
                <a:spcPts val="0"/>
              </a:spcBef>
              <a:spcAft>
                <a:spcPts val="80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Which of the following statements describes the pivot operation in Power BI? Select all that apply. </a:t>
            </a:r>
          </a:p>
          <a:p>
            <a:pPr lvl="1">
              <a:lnSpc>
                <a:spcPct val="107000"/>
              </a:lnSpc>
              <a:spcAft>
                <a:spcPts val="800"/>
              </a:spcAft>
              <a:defRPr/>
            </a:pPr>
            <a:r>
              <a:rPr kumimoji="0" lang="en-US"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A.	The pivot operation converts data from a narrow format to a wide format by reorganizing the data structure.</a:t>
            </a:r>
          </a:p>
          <a:p>
            <a:pPr lvl="1">
              <a:lnSpc>
                <a:spcPct val="107000"/>
              </a:lnSpc>
              <a:spcAft>
                <a:spcPts val="800"/>
              </a:spcAft>
              <a:defRPr/>
            </a:pPr>
            <a:r>
              <a:rPr kumimoji="0" lang="en-US"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B.	The pivot operation is used for data aggregation and summarization by converting rows into columns.</a:t>
            </a:r>
          </a:p>
          <a:p>
            <a:pPr lvl="1">
              <a:lnSpc>
                <a:spcPct val="107000"/>
              </a:lnSpc>
              <a:spcAft>
                <a:spcPts val="800"/>
              </a:spcAft>
              <a:defRPr/>
            </a:pPr>
            <a:r>
              <a:rPr kumimoji="0" lang="en-US"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C.	The pivot operation supports data normalization by converting column headers into row values.</a:t>
            </a:r>
          </a:p>
          <a:p>
            <a:pPr lvl="1">
              <a:lnSpc>
                <a:spcPct val="107000"/>
              </a:lnSpc>
              <a:spcAft>
                <a:spcPts val="800"/>
              </a:spcAft>
              <a:defRPr/>
            </a:pPr>
            <a:r>
              <a:rPr kumimoji="0" lang="en-US"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D.	The pivot operation involves transforming data from a wide format to a narrow format.</a:t>
            </a:r>
          </a:p>
          <a:p>
            <a:pPr lvl="1">
              <a:spcAft>
                <a:spcPts val="800"/>
              </a:spcAft>
            </a:pPr>
            <a:endPar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884790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2B0A229-F12F-D039-7616-DC67A75A4532}"/>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ANSWERS</a:t>
            </a:r>
          </a:p>
        </p:txBody>
      </p:sp>
      <p:sp>
        <p:nvSpPr>
          <p:cNvPr id="4" name="TextBox 3">
            <a:extLst>
              <a:ext uri="{FF2B5EF4-FFF2-40B4-BE49-F238E27FC236}">
                <a16:creationId xmlns:a16="http://schemas.microsoft.com/office/drawing/2014/main" id="{6723B987-DA88-5B81-E9DD-4EE202D3CB1A}"/>
              </a:ext>
            </a:extLst>
          </p:cNvPr>
          <p:cNvSpPr txBox="1"/>
          <p:nvPr/>
        </p:nvSpPr>
        <p:spPr>
          <a:xfrm>
            <a:off x="994194" y="1239051"/>
            <a:ext cx="10324970" cy="4236801"/>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pPr marL="228600" marR="0" lvl="0" indent="0" algn="l" defTabSz="457200" rtl="0" eaLnBrk="1" fontAlgn="auto" latinLnBrk="0" hangingPunct="1">
              <a:lnSpc>
                <a:spcPct val="107000"/>
              </a:lnSpc>
              <a:spcBef>
                <a:spcPts val="0"/>
              </a:spcBef>
              <a:spcAft>
                <a:spcPts val="80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Which of the following statements describes the pivot operation in Power BI? Select all that apply. </a:t>
            </a:r>
          </a:p>
          <a:p>
            <a:pPr lvl="1">
              <a:lnSpc>
                <a:spcPct val="107000"/>
              </a:lnSpc>
              <a:spcAft>
                <a:spcPts val="800"/>
              </a:spcAft>
              <a:defRPr/>
            </a:pPr>
            <a:r>
              <a:rPr kumimoji="0" lang="en-US"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A.	</a:t>
            </a:r>
            <a:r>
              <a:rPr kumimoji="0" lang="en-US" b="0" i="0" u="none" strike="noStrike" kern="1200" cap="none" spc="0" normalizeH="0" baseline="0" noProof="0" dirty="0">
                <a:ln>
                  <a:noFill/>
                </a:ln>
                <a:solidFill>
                  <a:prstClr val="black"/>
                </a:solidFill>
                <a:effectLst/>
                <a:highlight>
                  <a:srgbClr val="00FF00"/>
                </a:highlight>
                <a:uLnTx/>
                <a:uFillTx/>
                <a:latin typeface="Verdana" panose="020B0604030504040204" pitchFamily="34" charset="0"/>
                <a:ea typeface="Calibri" panose="020F0502020204030204" pitchFamily="34" charset="0"/>
                <a:cs typeface="Arial" panose="020B0604020202020204" pitchFamily="34" charset="0"/>
              </a:rPr>
              <a:t>The pivot operation converts data from a narrow format to a wide format by reorganizing the data structure.</a:t>
            </a:r>
          </a:p>
          <a:p>
            <a:pPr lvl="1">
              <a:lnSpc>
                <a:spcPct val="107000"/>
              </a:lnSpc>
              <a:spcAft>
                <a:spcPts val="800"/>
              </a:spcAft>
              <a:defRPr/>
            </a:pPr>
            <a:r>
              <a:rPr kumimoji="0" lang="en-US"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B.	</a:t>
            </a:r>
            <a:r>
              <a:rPr kumimoji="0" lang="en-US" b="0" i="0" u="none" strike="noStrike" kern="1200" cap="none" spc="0" normalizeH="0" baseline="0" noProof="0" dirty="0">
                <a:ln>
                  <a:noFill/>
                </a:ln>
                <a:solidFill>
                  <a:prstClr val="black"/>
                </a:solidFill>
                <a:effectLst/>
                <a:highlight>
                  <a:srgbClr val="00FF00"/>
                </a:highlight>
                <a:uLnTx/>
                <a:uFillTx/>
                <a:latin typeface="Verdana" panose="020B0604030504040204" pitchFamily="34" charset="0"/>
                <a:ea typeface="Calibri" panose="020F0502020204030204" pitchFamily="34" charset="0"/>
                <a:cs typeface="Arial" panose="020B0604020202020204" pitchFamily="34" charset="0"/>
              </a:rPr>
              <a:t>The pivot operation is used for data aggregation and summarization by converting rows into columns</a:t>
            </a:r>
            <a:r>
              <a:rPr kumimoji="0" lang="en-US"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a:t>
            </a:r>
          </a:p>
          <a:p>
            <a:pPr lvl="1">
              <a:lnSpc>
                <a:spcPct val="107000"/>
              </a:lnSpc>
              <a:spcAft>
                <a:spcPts val="800"/>
              </a:spcAft>
              <a:defRPr/>
            </a:pPr>
            <a:r>
              <a:rPr kumimoji="0" lang="en-US"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C.	The pivot operation supports data normalization by converting column headers into row values.</a:t>
            </a:r>
          </a:p>
          <a:p>
            <a:pPr lvl="1">
              <a:lnSpc>
                <a:spcPct val="107000"/>
              </a:lnSpc>
              <a:spcAft>
                <a:spcPts val="800"/>
              </a:spcAft>
              <a:defRPr/>
            </a:pPr>
            <a:r>
              <a:rPr kumimoji="0" lang="en-US"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D.	The pivot operation involves transforming data from a wide format to a narrow format.</a:t>
            </a:r>
          </a:p>
          <a:p>
            <a:pPr lvl="1">
              <a:spcAft>
                <a:spcPts val="800"/>
              </a:spcAft>
            </a:pPr>
            <a:endPar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81E526BD-15D6-4E90-E8DF-522B9B7DBAC8}"/>
              </a:ext>
            </a:extLst>
          </p:cNvPr>
          <p:cNvPicPr>
            <a:picLocks noChangeAspect="1"/>
          </p:cNvPicPr>
          <p:nvPr/>
        </p:nvPicPr>
        <p:blipFill>
          <a:blip r:embed="rId2"/>
          <a:stretch>
            <a:fillRect/>
          </a:stretch>
        </p:blipFill>
        <p:spPr>
          <a:xfrm>
            <a:off x="2851527" y="5180536"/>
            <a:ext cx="8726118" cy="590632"/>
          </a:xfrm>
          <a:prstGeom prst="rect">
            <a:avLst/>
          </a:prstGeom>
        </p:spPr>
      </p:pic>
      <p:pic>
        <p:nvPicPr>
          <p:cNvPr id="7" name="Picture 6">
            <a:extLst>
              <a:ext uri="{FF2B5EF4-FFF2-40B4-BE49-F238E27FC236}">
                <a16:creationId xmlns:a16="http://schemas.microsoft.com/office/drawing/2014/main" id="{A81AAF44-3F97-E42A-1568-F0F4D49CB107}"/>
              </a:ext>
            </a:extLst>
          </p:cNvPr>
          <p:cNvPicPr>
            <a:picLocks noChangeAspect="1"/>
          </p:cNvPicPr>
          <p:nvPr/>
        </p:nvPicPr>
        <p:blipFill>
          <a:blip r:embed="rId3"/>
          <a:stretch>
            <a:fillRect/>
          </a:stretch>
        </p:blipFill>
        <p:spPr>
          <a:xfrm>
            <a:off x="2851527" y="5897726"/>
            <a:ext cx="8954750" cy="657317"/>
          </a:xfrm>
          <a:prstGeom prst="rect">
            <a:avLst/>
          </a:prstGeom>
        </p:spPr>
      </p:pic>
      <p:sp>
        <p:nvSpPr>
          <p:cNvPr id="8" name="Rectangle 7">
            <a:extLst>
              <a:ext uri="{FF2B5EF4-FFF2-40B4-BE49-F238E27FC236}">
                <a16:creationId xmlns:a16="http://schemas.microsoft.com/office/drawing/2014/main" id="{9FF98E33-03D5-78B4-6B7A-191A1AC45F7B}"/>
              </a:ext>
            </a:extLst>
          </p:cNvPr>
          <p:cNvSpPr/>
          <p:nvPr/>
        </p:nvSpPr>
        <p:spPr>
          <a:xfrm>
            <a:off x="2154569" y="4974396"/>
            <a:ext cx="585417"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a:t>
            </a:r>
          </a:p>
        </p:txBody>
      </p:sp>
      <p:sp>
        <p:nvSpPr>
          <p:cNvPr id="9" name="Rectangle 8">
            <a:extLst>
              <a:ext uri="{FF2B5EF4-FFF2-40B4-BE49-F238E27FC236}">
                <a16:creationId xmlns:a16="http://schemas.microsoft.com/office/drawing/2014/main" id="{8EC3FFD4-7847-10CF-98EA-B5C6AB0D102D}"/>
              </a:ext>
            </a:extLst>
          </p:cNvPr>
          <p:cNvSpPr/>
          <p:nvPr/>
        </p:nvSpPr>
        <p:spPr>
          <a:xfrm>
            <a:off x="2166591" y="5631713"/>
            <a:ext cx="56137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B</a:t>
            </a:r>
          </a:p>
        </p:txBody>
      </p:sp>
    </p:spTree>
    <p:extLst>
      <p:ext uri="{BB962C8B-B14F-4D97-AF65-F5344CB8AC3E}">
        <p14:creationId xmlns:p14="http://schemas.microsoft.com/office/powerpoint/2010/main" val="81787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26" name="Picture 2" descr="Training Overview - WRAP Compliance">
            <a:extLst>
              <a:ext uri="{FF2B5EF4-FFF2-40B4-BE49-F238E27FC236}">
                <a16:creationId xmlns:a16="http://schemas.microsoft.com/office/drawing/2014/main" id="{DA78AECF-577E-3725-3D3F-054EF944D269}"/>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4649" r="1" b="1"/>
          <a:stretch/>
        </p:blipFill>
        <p:spPr bwMode="auto">
          <a:xfrm>
            <a:off x="4547937" y="-5"/>
            <a:ext cx="7644062" cy="368140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032E999-EC89-76D5-F3E3-A451CC0CEE98}"/>
              </a:ext>
            </a:extLst>
          </p:cNvPr>
          <p:cNvPicPr>
            <a:picLocks noChangeAspect="1"/>
          </p:cNvPicPr>
          <p:nvPr/>
        </p:nvPicPr>
        <p:blipFill rotWithShape="1">
          <a:blip r:embed="rId3">
            <a:extLst>
              <a:ext uri="{28A0092B-C50C-407E-A947-70E740481C1C}">
                <a14:useLocalDpi xmlns:a14="http://schemas.microsoft.com/office/drawing/2010/main" val="0"/>
              </a:ext>
            </a:extLst>
          </a:blip>
          <a:srcRect l="13857" r="30796" b="-1"/>
          <a:stretch/>
        </p:blipFill>
        <p:spPr>
          <a:xfrm>
            <a:off x="4547938" y="3681409"/>
            <a:ext cx="7644062" cy="3176595"/>
          </a:xfrm>
          <a:prstGeom prst="rect">
            <a:avLst/>
          </a:prstGeom>
        </p:spPr>
      </p:pic>
      <p:sp>
        <p:nvSpPr>
          <p:cNvPr id="1033" name="Rectangle 1032">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88717305-0D16-7503-D571-9A7D9907815B}"/>
              </a:ext>
            </a:extLst>
          </p:cNvPr>
          <p:cNvSpPr>
            <a:spLocks noGrp="1"/>
          </p:cNvSpPr>
          <p:nvPr>
            <p:ph type="title"/>
          </p:nvPr>
        </p:nvSpPr>
        <p:spPr>
          <a:xfrm>
            <a:off x="838200" y="1115219"/>
            <a:ext cx="6819900" cy="2387600"/>
          </a:xfrm>
        </p:spPr>
        <p:txBody>
          <a:bodyPr vert="horz" lIns="91440" tIns="45720" rIns="91440" bIns="45720" rtlCol="0" anchor="b">
            <a:normAutofit/>
          </a:bodyPr>
          <a:lstStyle/>
          <a:p>
            <a:r>
              <a:rPr lang="en-US" sz="5000" b="1" dirty="0">
                <a:solidFill>
                  <a:schemeClr val="bg1"/>
                </a:solidFill>
              </a:rPr>
              <a:t>Exercise 14:</a:t>
            </a:r>
            <a:br>
              <a:rPr lang="en-US" sz="5000" b="1" dirty="0">
                <a:solidFill>
                  <a:schemeClr val="bg1"/>
                </a:solidFill>
              </a:rPr>
            </a:br>
            <a:r>
              <a:rPr lang="en-US" sz="5000" b="1" dirty="0">
                <a:solidFill>
                  <a:schemeClr val="bg1"/>
                </a:solidFill>
              </a:rPr>
              <a:t>Pivoting and </a:t>
            </a:r>
            <a:br>
              <a:rPr lang="en-US" sz="5000" b="1" dirty="0">
                <a:solidFill>
                  <a:schemeClr val="bg1"/>
                </a:solidFill>
              </a:rPr>
            </a:br>
            <a:r>
              <a:rPr lang="en-US" sz="5000" b="1" dirty="0">
                <a:solidFill>
                  <a:schemeClr val="bg1"/>
                </a:solidFill>
              </a:rPr>
              <a:t>Unpivoting columns</a:t>
            </a:r>
            <a:endParaRPr lang="en-US" sz="5000" kern="1200" dirty="0">
              <a:solidFill>
                <a:schemeClr val="bg1"/>
              </a:solidFill>
            </a:endParaRPr>
          </a:p>
        </p:txBody>
      </p:sp>
      <p:cxnSp>
        <p:nvCxnSpPr>
          <p:cNvPr id="1035" name="Straight Connector 1034">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0756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5FBDC19-E50F-18B6-2A96-FD019615A7D2}"/>
              </a:ext>
            </a:extLst>
          </p:cNvPr>
          <p:cNvSpPr/>
          <p:nvPr/>
        </p:nvSpPr>
        <p:spPr>
          <a:xfrm rot="-5220000">
            <a:off x="3118153" y="-974217"/>
            <a:ext cx="1791582" cy="8433916"/>
          </a:xfrm>
          <a:custGeom>
            <a:avLst/>
            <a:gdLst>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51791 w 1417982"/>
              <a:gd name="connsiteY18" fmla="*/ 3193774 h 4518991"/>
              <a:gd name="connsiteX19" fmla="*/ 265043 w 1417982"/>
              <a:gd name="connsiteY19" fmla="*/ 3339547 h 4518991"/>
              <a:gd name="connsiteX20" fmla="*/ 278295 w 1417982"/>
              <a:gd name="connsiteY20" fmla="*/ 3538330 h 4518991"/>
              <a:gd name="connsiteX21" fmla="*/ 331304 w 1417982"/>
              <a:gd name="connsiteY21" fmla="*/ 3697356 h 4518991"/>
              <a:gd name="connsiteX22" fmla="*/ 331304 w 1417982"/>
              <a:gd name="connsiteY22" fmla="*/ 3829878 h 4518991"/>
              <a:gd name="connsiteX23" fmla="*/ 278295 w 1417982"/>
              <a:gd name="connsiteY23" fmla="*/ 3988904 h 4518991"/>
              <a:gd name="connsiteX24" fmla="*/ 278295 w 1417982"/>
              <a:gd name="connsiteY24" fmla="*/ 4147930 h 4518991"/>
              <a:gd name="connsiteX25" fmla="*/ 291548 w 1417982"/>
              <a:gd name="connsiteY25" fmla="*/ 4373217 h 4518991"/>
              <a:gd name="connsiteX26" fmla="*/ 331304 w 1417982"/>
              <a:gd name="connsiteY26" fmla="*/ 4426226 h 4518991"/>
              <a:gd name="connsiteX27" fmla="*/ 424069 w 1417982"/>
              <a:gd name="connsiteY27" fmla="*/ 4452730 h 4518991"/>
              <a:gd name="connsiteX28" fmla="*/ 834887 w 1417982"/>
              <a:gd name="connsiteY28" fmla="*/ 4492487 h 4518991"/>
              <a:gd name="connsiteX29" fmla="*/ 1086678 w 1417982"/>
              <a:gd name="connsiteY29" fmla="*/ 4479234 h 4518991"/>
              <a:gd name="connsiteX30" fmla="*/ 1325217 w 1417982"/>
              <a:gd name="connsiteY30" fmla="*/ 4505739 h 4518991"/>
              <a:gd name="connsiteX31" fmla="*/ 1364974 w 1417982"/>
              <a:gd name="connsiteY31" fmla="*/ 4518991 h 4518991"/>
              <a:gd name="connsiteX32" fmla="*/ 1417982 w 1417982"/>
              <a:gd name="connsiteY32" fmla="*/ 4161182 h 4518991"/>
              <a:gd name="connsiteX33" fmla="*/ 1378226 w 1417982"/>
              <a:gd name="connsiteY33" fmla="*/ 4055165 h 4518991"/>
              <a:gd name="connsiteX34" fmla="*/ 1417982 w 1417982"/>
              <a:gd name="connsiteY34" fmla="*/ 3962400 h 4518991"/>
              <a:gd name="connsiteX35" fmla="*/ 1338469 w 1417982"/>
              <a:gd name="connsiteY35" fmla="*/ 3843130 h 4518991"/>
              <a:gd name="connsiteX36" fmla="*/ 1311965 w 1417982"/>
              <a:gd name="connsiteY36" fmla="*/ 3617843 h 4518991"/>
              <a:gd name="connsiteX37" fmla="*/ 1325217 w 1417982"/>
              <a:gd name="connsiteY37" fmla="*/ 3511826 h 4518991"/>
              <a:gd name="connsiteX38" fmla="*/ 1325217 w 1417982"/>
              <a:gd name="connsiteY38" fmla="*/ 3286539 h 4518991"/>
              <a:gd name="connsiteX39" fmla="*/ 1325217 w 1417982"/>
              <a:gd name="connsiteY39" fmla="*/ 3048000 h 4518991"/>
              <a:gd name="connsiteX40" fmla="*/ 1166191 w 1417982"/>
              <a:gd name="connsiteY40" fmla="*/ 2769704 h 4518991"/>
              <a:gd name="connsiteX41" fmla="*/ 1311965 w 1417982"/>
              <a:gd name="connsiteY41" fmla="*/ 2517913 h 4518991"/>
              <a:gd name="connsiteX42" fmla="*/ 1258956 w 1417982"/>
              <a:gd name="connsiteY42" fmla="*/ 2305878 h 4518991"/>
              <a:gd name="connsiteX43" fmla="*/ 1245704 w 1417982"/>
              <a:gd name="connsiteY43" fmla="*/ 2146852 h 4518991"/>
              <a:gd name="connsiteX44" fmla="*/ 1272209 w 1417982"/>
              <a:gd name="connsiteY44" fmla="*/ 2040834 h 4518991"/>
              <a:gd name="connsiteX45" fmla="*/ 1258956 w 1417982"/>
              <a:gd name="connsiteY45" fmla="*/ 1881808 h 4518991"/>
              <a:gd name="connsiteX46" fmla="*/ 1205948 w 1417982"/>
              <a:gd name="connsiteY46" fmla="*/ 1722782 h 4518991"/>
              <a:gd name="connsiteX47" fmla="*/ 1205948 w 1417982"/>
              <a:gd name="connsiteY47" fmla="*/ 1457739 h 4518991"/>
              <a:gd name="connsiteX48" fmla="*/ 1179443 w 1417982"/>
              <a:gd name="connsiteY48" fmla="*/ 1258956 h 4518991"/>
              <a:gd name="connsiteX49" fmla="*/ 1152939 w 1417982"/>
              <a:gd name="connsiteY49" fmla="*/ 1086678 h 4518991"/>
              <a:gd name="connsiteX50" fmla="*/ 1166191 w 1417982"/>
              <a:gd name="connsiteY50" fmla="*/ 848139 h 4518991"/>
              <a:gd name="connsiteX51" fmla="*/ 1152939 w 1417982"/>
              <a:gd name="connsiteY51" fmla="*/ 675860 h 4518991"/>
              <a:gd name="connsiteX52" fmla="*/ 1113182 w 1417982"/>
              <a:gd name="connsiteY52" fmla="*/ 437321 h 4518991"/>
              <a:gd name="connsiteX53" fmla="*/ 1099930 w 1417982"/>
              <a:gd name="connsiteY53" fmla="*/ 291547 h 4518991"/>
              <a:gd name="connsiteX54" fmla="*/ 1152939 w 1417982"/>
              <a:gd name="connsiteY54" fmla="*/ 92765 h 4518991"/>
              <a:gd name="connsiteX55" fmla="*/ 1139687 w 1417982"/>
              <a:gd name="connsiteY55" fmla="*/ 0 h 4518991"/>
              <a:gd name="connsiteX56" fmla="*/ 848139 w 1417982"/>
              <a:gd name="connsiteY56" fmla="*/ 53008 h 4518991"/>
              <a:gd name="connsiteX57" fmla="*/ 278295 w 1417982"/>
              <a:gd name="connsiteY57" fmla="*/ 39756 h 4518991"/>
              <a:gd name="connsiteX58" fmla="*/ 53009 w 1417982"/>
              <a:gd name="connsiteY58"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62271 w 1417982"/>
              <a:gd name="connsiteY18" fmla="*/ 3034266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309100 w 1417982"/>
              <a:gd name="connsiteY18" fmla="*/ 3039645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227585 w 1417982"/>
              <a:gd name="connsiteY43" fmla="*/ 2656553 h 4518991"/>
              <a:gd name="connsiteX44" fmla="*/ 1311965 w 1417982"/>
              <a:gd name="connsiteY44" fmla="*/ 2517913 h 4518991"/>
              <a:gd name="connsiteX45" fmla="*/ 1258956 w 1417982"/>
              <a:gd name="connsiteY45" fmla="*/ 2305878 h 4518991"/>
              <a:gd name="connsiteX46" fmla="*/ 1245704 w 1417982"/>
              <a:gd name="connsiteY46" fmla="*/ 2146852 h 4518991"/>
              <a:gd name="connsiteX47" fmla="*/ 1272209 w 1417982"/>
              <a:gd name="connsiteY47" fmla="*/ 2040834 h 4518991"/>
              <a:gd name="connsiteX48" fmla="*/ 1258956 w 1417982"/>
              <a:gd name="connsiteY48" fmla="*/ 1881808 h 4518991"/>
              <a:gd name="connsiteX49" fmla="*/ 1205948 w 1417982"/>
              <a:gd name="connsiteY49" fmla="*/ 1722782 h 4518991"/>
              <a:gd name="connsiteX50" fmla="*/ 1205948 w 1417982"/>
              <a:gd name="connsiteY50" fmla="*/ 1457739 h 4518991"/>
              <a:gd name="connsiteX51" fmla="*/ 1179443 w 1417982"/>
              <a:gd name="connsiteY51" fmla="*/ 1258956 h 4518991"/>
              <a:gd name="connsiteX52" fmla="*/ 1152939 w 1417982"/>
              <a:gd name="connsiteY52" fmla="*/ 1086678 h 4518991"/>
              <a:gd name="connsiteX53" fmla="*/ 1166191 w 1417982"/>
              <a:gd name="connsiteY53" fmla="*/ 848139 h 4518991"/>
              <a:gd name="connsiteX54" fmla="*/ 1152939 w 1417982"/>
              <a:gd name="connsiteY54" fmla="*/ 675860 h 4518991"/>
              <a:gd name="connsiteX55" fmla="*/ 1113182 w 1417982"/>
              <a:gd name="connsiteY55" fmla="*/ 437321 h 4518991"/>
              <a:gd name="connsiteX56" fmla="*/ 1099930 w 1417982"/>
              <a:gd name="connsiteY56" fmla="*/ 291547 h 4518991"/>
              <a:gd name="connsiteX57" fmla="*/ 1152939 w 1417982"/>
              <a:gd name="connsiteY57" fmla="*/ 92765 h 4518991"/>
              <a:gd name="connsiteX58" fmla="*/ 1139687 w 1417982"/>
              <a:gd name="connsiteY58" fmla="*/ 0 h 4518991"/>
              <a:gd name="connsiteX59" fmla="*/ 848139 w 1417982"/>
              <a:gd name="connsiteY59" fmla="*/ 53008 h 4518991"/>
              <a:gd name="connsiteX60" fmla="*/ 278295 w 1417982"/>
              <a:gd name="connsiteY60" fmla="*/ 39756 h 4518991"/>
              <a:gd name="connsiteX61" fmla="*/ 53009 w 1417982"/>
              <a:gd name="connsiteY61"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06398 w 1417982"/>
              <a:gd name="connsiteY43" fmla="*/ 27570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417982" h="4518991">
                <a:moveTo>
                  <a:pt x="53009" y="106017"/>
                </a:moveTo>
                <a:lnTo>
                  <a:pt x="0" y="357808"/>
                </a:lnTo>
                <a:lnTo>
                  <a:pt x="159026" y="516834"/>
                </a:lnTo>
                <a:lnTo>
                  <a:pt x="66261" y="583095"/>
                </a:lnTo>
                <a:lnTo>
                  <a:pt x="79513" y="622852"/>
                </a:lnTo>
                <a:lnTo>
                  <a:pt x="185530" y="728869"/>
                </a:lnTo>
                <a:lnTo>
                  <a:pt x="212035" y="861391"/>
                </a:lnTo>
                <a:lnTo>
                  <a:pt x="159026" y="1020417"/>
                </a:lnTo>
                <a:lnTo>
                  <a:pt x="225287" y="1139687"/>
                </a:lnTo>
                <a:lnTo>
                  <a:pt x="238539" y="1338469"/>
                </a:lnTo>
                <a:cubicBezTo>
                  <a:pt x="210783" y="1465274"/>
                  <a:pt x="220870" y="1568174"/>
                  <a:pt x="212035" y="1683026"/>
                </a:cubicBezTo>
                <a:lnTo>
                  <a:pt x="212035" y="1828800"/>
                </a:lnTo>
                <a:lnTo>
                  <a:pt x="278295" y="1987826"/>
                </a:lnTo>
                <a:lnTo>
                  <a:pt x="278295" y="2120347"/>
                </a:lnTo>
                <a:lnTo>
                  <a:pt x="251791" y="2252869"/>
                </a:lnTo>
                <a:lnTo>
                  <a:pt x="251791" y="2398643"/>
                </a:lnTo>
                <a:lnTo>
                  <a:pt x="251791" y="2597426"/>
                </a:lnTo>
                <a:lnTo>
                  <a:pt x="279299" y="2759946"/>
                </a:lnTo>
                <a:cubicBezTo>
                  <a:pt x="245067" y="2801033"/>
                  <a:pt x="287465" y="2863634"/>
                  <a:pt x="291548" y="2915478"/>
                </a:cubicBezTo>
                <a:lnTo>
                  <a:pt x="309100" y="3039645"/>
                </a:lnTo>
                <a:cubicBezTo>
                  <a:pt x="264454" y="3085642"/>
                  <a:pt x="270894" y="3142398"/>
                  <a:pt x="251791" y="3193774"/>
                </a:cubicBezTo>
                <a:cubicBezTo>
                  <a:pt x="294522" y="3231607"/>
                  <a:pt x="260626" y="3290956"/>
                  <a:pt x="265043" y="3339547"/>
                </a:cubicBezTo>
                <a:cubicBezTo>
                  <a:pt x="231145" y="3400429"/>
                  <a:pt x="273878" y="3472069"/>
                  <a:pt x="278295" y="3538330"/>
                </a:cubicBezTo>
                <a:cubicBezTo>
                  <a:pt x="253394" y="3596717"/>
                  <a:pt x="360464" y="3649726"/>
                  <a:pt x="331304" y="3697356"/>
                </a:cubicBezTo>
                <a:cubicBezTo>
                  <a:pt x="314276" y="3730772"/>
                  <a:pt x="331304" y="3785704"/>
                  <a:pt x="331304" y="3829878"/>
                </a:cubicBezTo>
                <a:lnTo>
                  <a:pt x="278295" y="3988904"/>
                </a:lnTo>
                <a:lnTo>
                  <a:pt x="278295" y="4147930"/>
                </a:lnTo>
                <a:lnTo>
                  <a:pt x="291548" y="4373217"/>
                </a:lnTo>
                <a:lnTo>
                  <a:pt x="331304" y="4426226"/>
                </a:lnTo>
                <a:lnTo>
                  <a:pt x="424069" y="4452730"/>
                </a:lnTo>
                <a:lnTo>
                  <a:pt x="834887" y="4492487"/>
                </a:lnTo>
                <a:lnTo>
                  <a:pt x="1086678" y="4479234"/>
                </a:lnTo>
                <a:lnTo>
                  <a:pt x="1325217" y="4505739"/>
                </a:lnTo>
                <a:lnTo>
                  <a:pt x="1364974" y="4518991"/>
                </a:lnTo>
                <a:lnTo>
                  <a:pt x="1417982" y="4161182"/>
                </a:lnTo>
                <a:lnTo>
                  <a:pt x="1378226" y="4055165"/>
                </a:lnTo>
                <a:lnTo>
                  <a:pt x="1417982" y="3962400"/>
                </a:lnTo>
                <a:lnTo>
                  <a:pt x="1338469" y="3843130"/>
                </a:lnTo>
                <a:lnTo>
                  <a:pt x="1311965" y="3617843"/>
                </a:lnTo>
                <a:lnTo>
                  <a:pt x="1325217" y="3511826"/>
                </a:lnTo>
                <a:lnTo>
                  <a:pt x="1325217" y="3286539"/>
                </a:lnTo>
                <a:cubicBezTo>
                  <a:pt x="1325217" y="3207026"/>
                  <a:pt x="1278310" y="3123280"/>
                  <a:pt x="1325217" y="3048000"/>
                </a:cubicBezTo>
                <a:cubicBezTo>
                  <a:pt x="1322828" y="2982428"/>
                  <a:pt x="1250077" y="2933791"/>
                  <a:pt x="1227585" y="2876686"/>
                </a:cubicBezTo>
                <a:cubicBezTo>
                  <a:pt x="1277482" y="2819858"/>
                  <a:pt x="1245783" y="2786689"/>
                  <a:pt x="1225318" y="2751028"/>
                </a:cubicBezTo>
                <a:cubicBezTo>
                  <a:pt x="1296041" y="2734478"/>
                  <a:pt x="1230772" y="2706223"/>
                  <a:pt x="1251237" y="2668506"/>
                </a:cubicBezTo>
                <a:cubicBezTo>
                  <a:pt x="1279364" y="2622293"/>
                  <a:pt x="1283641" y="2604716"/>
                  <a:pt x="1288314" y="2511937"/>
                </a:cubicBezTo>
                <a:cubicBezTo>
                  <a:pt x="1243839" y="2441259"/>
                  <a:pt x="1276626" y="2376556"/>
                  <a:pt x="1258956" y="2305878"/>
                </a:cubicBezTo>
                <a:lnTo>
                  <a:pt x="1245704" y="2146852"/>
                </a:lnTo>
                <a:lnTo>
                  <a:pt x="1272209" y="2040834"/>
                </a:lnTo>
                <a:lnTo>
                  <a:pt x="1258956" y="1881808"/>
                </a:lnTo>
                <a:lnTo>
                  <a:pt x="1205948" y="1722782"/>
                </a:lnTo>
                <a:lnTo>
                  <a:pt x="1205948" y="1457739"/>
                </a:lnTo>
                <a:lnTo>
                  <a:pt x="1179443" y="1258956"/>
                </a:lnTo>
                <a:lnTo>
                  <a:pt x="1152939" y="1086678"/>
                </a:lnTo>
                <a:lnTo>
                  <a:pt x="1166191" y="848139"/>
                </a:lnTo>
                <a:lnTo>
                  <a:pt x="1152939" y="675860"/>
                </a:lnTo>
                <a:lnTo>
                  <a:pt x="1113182" y="437321"/>
                </a:lnTo>
                <a:lnTo>
                  <a:pt x="1099930" y="291547"/>
                </a:lnTo>
                <a:lnTo>
                  <a:pt x="1152939" y="92765"/>
                </a:lnTo>
                <a:lnTo>
                  <a:pt x="1139687" y="0"/>
                </a:lnTo>
                <a:lnTo>
                  <a:pt x="848139" y="53008"/>
                </a:lnTo>
                <a:lnTo>
                  <a:pt x="278295" y="39756"/>
                </a:lnTo>
                <a:lnTo>
                  <a:pt x="53009" y="106017"/>
                </a:lnTo>
                <a:close/>
              </a:path>
            </a:pathLst>
          </a:custGeom>
          <a:solidFill>
            <a:srgbClr val="BD40C0"/>
          </a:solidFill>
          <a:ln w="28575">
            <a:solidFill>
              <a:schemeClr val="bg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3E238095-94E6-7031-080B-F81DC94F02B8}"/>
              </a:ext>
            </a:extLst>
          </p:cNvPr>
          <p:cNvGrpSpPr/>
          <p:nvPr/>
        </p:nvGrpSpPr>
        <p:grpSpPr>
          <a:xfrm rot="-5220000">
            <a:off x="7460761" y="2563210"/>
            <a:ext cx="1932746" cy="1117099"/>
            <a:chOff x="1657932" y="4247536"/>
            <a:chExt cx="1561987" cy="634181"/>
          </a:xfrm>
          <a:effectLst>
            <a:outerShdw blurRad="50800" dist="38100" dir="5400000" algn="t" rotWithShape="0">
              <a:prstClr val="black">
                <a:alpha val="40000"/>
              </a:prstClr>
            </a:outerShdw>
          </a:effectLst>
        </p:grpSpPr>
        <p:sp>
          <p:nvSpPr>
            <p:cNvPr id="6" name="Freeform: Shape 5">
              <a:extLst>
                <a:ext uri="{FF2B5EF4-FFF2-40B4-BE49-F238E27FC236}">
                  <a16:creationId xmlns:a16="http://schemas.microsoft.com/office/drawing/2014/main" id="{CF7EAF95-EBAF-225F-DCAD-946FB66C441E}"/>
                </a:ext>
              </a:extLst>
            </p:cNvPr>
            <p:cNvSpPr/>
            <p:nvPr/>
          </p:nvSpPr>
          <p:spPr>
            <a:xfrm>
              <a:off x="2236623" y="4486415"/>
              <a:ext cx="983296" cy="385204"/>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 name="connsiteX0" fmla="*/ 162232 w 1212717"/>
                <a:gd name="connsiteY0" fmla="*/ 0 h 689564"/>
                <a:gd name="connsiteX1" fmla="*/ 88490 w 1212717"/>
                <a:gd name="connsiteY1" fmla="*/ 147484 h 689564"/>
                <a:gd name="connsiteX2" fmla="*/ 88490 w 1212717"/>
                <a:gd name="connsiteY2" fmla="*/ 147484 h 689564"/>
                <a:gd name="connsiteX3" fmla="*/ 44245 w 1212717"/>
                <a:gd name="connsiteY3" fmla="*/ 353962 h 689564"/>
                <a:gd name="connsiteX4" fmla="*/ 0 w 1212717"/>
                <a:gd name="connsiteY4" fmla="*/ 575187 h 689564"/>
                <a:gd name="connsiteX5" fmla="*/ 973393 w 1212717"/>
                <a:gd name="connsiteY5" fmla="*/ 619433 h 689564"/>
                <a:gd name="connsiteX6" fmla="*/ 1212717 w 1212717"/>
                <a:gd name="connsiteY6" fmla="*/ 689564 h 689564"/>
                <a:gd name="connsiteX7" fmla="*/ 1165122 w 1212717"/>
                <a:gd name="connsiteY7" fmla="*/ 575187 h 689564"/>
                <a:gd name="connsiteX8" fmla="*/ 1165122 w 1212717"/>
                <a:gd name="connsiteY8" fmla="*/ 412955 h 689564"/>
                <a:gd name="connsiteX9" fmla="*/ 1165122 w 1212717"/>
                <a:gd name="connsiteY9" fmla="*/ 221226 h 689564"/>
                <a:gd name="connsiteX10" fmla="*/ 1194619 w 1212717"/>
                <a:gd name="connsiteY10" fmla="*/ 147484 h 689564"/>
                <a:gd name="connsiteX11" fmla="*/ 1047135 w 1212717"/>
                <a:gd name="connsiteY11" fmla="*/ 117987 h 689564"/>
                <a:gd name="connsiteX12" fmla="*/ 796412 w 1212717"/>
                <a:gd name="connsiteY12" fmla="*/ 73742 h 689564"/>
                <a:gd name="connsiteX13" fmla="*/ 457200 w 1212717"/>
                <a:gd name="connsiteY13" fmla="*/ 88491 h 689564"/>
                <a:gd name="connsiteX14" fmla="*/ 191729 w 1212717"/>
                <a:gd name="connsiteY14" fmla="*/ 44245 h 689564"/>
                <a:gd name="connsiteX15" fmla="*/ 162232 w 1212717"/>
                <a:gd name="connsiteY15" fmla="*/ 0 h 689564"/>
                <a:gd name="connsiteX0" fmla="*/ 162232 w 1207396"/>
                <a:gd name="connsiteY0" fmla="*/ 0 h 619844"/>
                <a:gd name="connsiteX1" fmla="*/ 88490 w 1207396"/>
                <a:gd name="connsiteY1" fmla="*/ 147484 h 619844"/>
                <a:gd name="connsiteX2" fmla="*/ 88490 w 1207396"/>
                <a:gd name="connsiteY2" fmla="*/ 147484 h 619844"/>
                <a:gd name="connsiteX3" fmla="*/ 44245 w 1207396"/>
                <a:gd name="connsiteY3" fmla="*/ 353962 h 619844"/>
                <a:gd name="connsiteX4" fmla="*/ 0 w 1207396"/>
                <a:gd name="connsiteY4" fmla="*/ 575187 h 619844"/>
                <a:gd name="connsiteX5" fmla="*/ 973393 w 1207396"/>
                <a:gd name="connsiteY5" fmla="*/ 619433 h 619844"/>
                <a:gd name="connsiteX6" fmla="*/ 1207396 w 1207396"/>
                <a:gd name="connsiteY6" fmla="*/ 548031 h 619844"/>
                <a:gd name="connsiteX7" fmla="*/ 1165122 w 1207396"/>
                <a:gd name="connsiteY7" fmla="*/ 575187 h 619844"/>
                <a:gd name="connsiteX8" fmla="*/ 1165122 w 1207396"/>
                <a:gd name="connsiteY8" fmla="*/ 412955 h 619844"/>
                <a:gd name="connsiteX9" fmla="*/ 1165122 w 1207396"/>
                <a:gd name="connsiteY9" fmla="*/ 221226 h 619844"/>
                <a:gd name="connsiteX10" fmla="*/ 1194619 w 1207396"/>
                <a:gd name="connsiteY10" fmla="*/ 147484 h 619844"/>
                <a:gd name="connsiteX11" fmla="*/ 1047135 w 1207396"/>
                <a:gd name="connsiteY11" fmla="*/ 117987 h 619844"/>
                <a:gd name="connsiteX12" fmla="*/ 796412 w 1207396"/>
                <a:gd name="connsiteY12" fmla="*/ 73742 h 619844"/>
                <a:gd name="connsiteX13" fmla="*/ 457200 w 1207396"/>
                <a:gd name="connsiteY13" fmla="*/ 88491 h 619844"/>
                <a:gd name="connsiteX14" fmla="*/ 191729 w 1207396"/>
                <a:gd name="connsiteY14" fmla="*/ 44245 h 619844"/>
                <a:gd name="connsiteX15" fmla="*/ 162232 w 1207396"/>
                <a:gd name="connsiteY15" fmla="*/ 0 h 61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7396" h="619844">
                  <a:moveTo>
                    <a:pt x="162232" y="0"/>
                  </a:moveTo>
                  <a:lnTo>
                    <a:pt x="88490" y="147484"/>
                  </a:lnTo>
                  <a:lnTo>
                    <a:pt x="88490" y="147484"/>
                  </a:lnTo>
                  <a:lnTo>
                    <a:pt x="44245" y="353962"/>
                  </a:lnTo>
                  <a:lnTo>
                    <a:pt x="0" y="575187"/>
                  </a:lnTo>
                  <a:cubicBezTo>
                    <a:pt x="324464" y="589936"/>
                    <a:pt x="772160" y="623959"/>
                    <a:pt x="973393" y="619433"/>
                  </a:cubicBezTo>
                  <a:cubicBezTo>
                    <a:pt x="1174626" y="614907"/>
                    <a:pt x="1127621" y="524654"/>
                    <a:pt x="1207396" y="548031"/>
                  </a:cubicBez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rgbClr val="F3F3F3"/>
                </a:gs>
                <a:gs pos="62000">
                  <a:schemeClr val="bg1"/>
                </a:gs>
                <a:gs pos="100000">
                  <a:schemeClr val="bg1">
                    <a:lumMod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13D545F0-E4C7-4A40-B1D6-0070C0FF7325}"/>
                </a:ext>
              </a:extLst>
            </p:cNvPr>
            <p:cNvSpPr/>
            <p:nvPr/>
          </p:nvSpPr>
          <p:spPr>
            <a:xfrm>
              <a:off x="1657932" y="4247536"/>
              <a:ext cx="1297858" cy="634181"/>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7858" h="634181">
                  <a:moveTo>
                    <a:pt x="162232" y="0"/>
                  </a:moveTo>
                  <a:lnTo>
                    <a:pt x="88490" y="147484"/>
                  </a:lnTo>
                  <a:lnTo>
                    <a:pt x="88490" y="147484"/>
                  </a:lnTo>
                  <a:lnTo>
                    <a:pt x="44245" y="353962"/>
                  </a:lnTo>
                  <a:lnTo>
                    <a:pt x="0" y="575187"/>
                  </a:lnTo>
                  <a:lnTo>
                    <a:pt x="973393" y="619433"/>
                  </a:lnTo>
                  <a:lnTo>
                    <a:pt x="1297858" y="634181"/>
                  </a:ln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chemeClr val="bg1">
                    <a:lumMod val="50000"/>
                  </a:schemeClr>
                </a:gs>
                <a:gs pos="25000">
                  <a:srgbClr val="F3F3F3"/>
                </a:gs>
                <a:gs pos="62000">
                  <a:schemeClr val="bg1"/>
                </a:gs>
                <a:gs pos="100000">
                  <a:schemeClr val="bg1">
                    <a:lumMod val="65000"/>
                  </a:schemeClr>
                </a:gs>
              </a:gsLst>
              <a:lin ang="5400000" scaled="1"/>
            </a:gradFill>
            <a:ln>
              <a:noFill/>
            </a:ln>
            <a:effectLst>
              <a:outerShdw blurRad="177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F4A2AEA3-BCE5-AC4A-8009-A51F4E3E94BD}"/>
              </a:ext>
            </a:extLst>
          </p:cNvPr>
          <p:cNvSpPr txBox="1"/>
          <p:nvPr/>
        </p:nvSpPr>
        <p:spPr>
          <a:xfrm>
            <a:off x="214722" y="2774770"/>
            <a:ext cx="653143" cy="923330"/>
          </a:xfrm>
          <a:prstGeom prst="rect">
            <a:avLst/>
          </a:prstGeom>
          <a:noFill/>
        </p:spPr>
        <p:txBody>
          <a:bodyPr wrap="square" rtlCol="0">
            <a:spAutoFit/>
          </a:bodyPr>
          <a:lstStyle>
            <a:defPPr>
              <a:defRPr lang="en-US"/>
            </a:defPPr>
            <a:lvl1pPr algn="ctr">
              <a:defRPr sz="5400" b="1">
                <a:solidFill>
                  <a:schemeClr val="bg1"/>
                </a:solidFill>
                <a:latin typeface="MV Boli" panose="02000500030200090000" pitchFamily="2" charset="0"/>
                <a:ea typeface="Open Sans" panose="020B0606030504020204" pitchFamily="34" charset="0"/>
                <a:cs typeface="MV Boli" panose="02000500030200090000" pitchFamily="2"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rPr>
              <a:t>5</a:t>
            </a:r>
          </a:p>
        </p:txBody>
      </p:sp>
      <p:sp>
        <p:nvSpPr>
          <p:cNvPr id="9" name="TextBox 8">
            <a:extLst>
              <a:ext uri="{FF2B5EF4-FFF2-40B4-BE49-F238E27FC236}">
                <a16:creationId xmlns:a16="http://schemas.microsoft.com/office/drawing/2014/main" id="{50FEE52A-BC0E-32CD-8512-B5508AABF1DD}"/>
              </a:ext>
            </a:extLst>
          </p:cNvPr>
          <p:cNvSpPr txBox="1"/>
          <p:nvPr/>
        </p:nvSpPr>
        <p:spPr>
          <a:xfrm rot="60000">
            <a:off x="800006" y="2882687"/>
            <a:ext cx="7249541" cy="584775"/>
          </a:xfrm>
          <a:prstGeom prst="rect">
            <a:avLst/>
          </a:prstGeom>
          <a:noFill/>
        </p:spPr>
        <p:txBody>
          <a:bodyPr wrap="square" rtlCol="0">
            <a:spAutoFit/>
          </a:bodyPr>
          <a:lstStyle/>
          <a:p>
            <a:pPr lvl="0" algn="ctr"/>
            <a:r>
              <a:rPr lang="en-US" sz="3200" b="1" dirty="0">
                <a:solidFill>
                  <a:prstClr val="white"/>
                </a:solidFill>
                <a:latin typeface="MV Boli" panose="02000500030200090000" pitchFamily="2" charset="0"/>
                <a:ea typeface="Open Sans" panose="020B0606030504020204" pitchFamily="34" charset="0"/>
                <a:cs typeface="MV Boli" panose="02000500030200090000" pitchFamily="2" charset="0"/>
              </a:rPr>
              <a:t>Append Tables</a:t>
            </a:r>
            <a:endParaRPr kumimoji="0" lang="en-US" sz="32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endParaRPr>
          </a:p>
        </p:txBody>
      </p:sp>
    </p:spTree>
    <p:extLst>
      <p:ext uri="{BB962C8B-B14F-4D97-AF65-F5344CB8AC3E}">
        <p14:creationId xmlns:p14="http://schemas.microsoft.com/office/powerpoint/2010/main" val="121416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0" fill="hold"/>
                                        <p:tgtEl>
                                          <p:spTgt spid="5"/>
                                        </p:tgtEl>
                                        <p:attrNameLst>
                                          <p:attrName>ppt_x</p:attrName>
                                        </p:attrNameLst>
                                      </p:cBhvr>
                                      <p:tavLst>
                                        <p:tav tm="0">
                                          <p:val>
                                            <p:strVal val="0-#ppt_w/2"/>
                                          </p:val>
                                        </p:tav>
                                        <p:tav tm="100000">
                                          <p:val>
                                            <p:strVal val="#ppt_x"/>
                                          </p:val>
                                        </p:tav>
                                      </p:tavLst>
                                    </p:anim>
                                    <p:anim calcmode="lin" valueType="num">
                                      <p:cBhvr additive="base">
                                        <p:cTn id="8" dur="2000" fill="hold"/>
                                        <p:tgtEl>
                                          <p:spTgt spid="5"/>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2250"/>
                                        <p:tgtEl>
                                          <p:spTgt spid="4"/>
                                        </p:tgtEl>
                                      </p:cBhvr>
                                    </p:animEffect>
                                  </p:childTnLst>
                                </p:cTn>
                              </p:par>
                            </p:childTnLst>
                          </p:cTn>
                        </p:par>
                        <p:par>
                          <p:cTn id="12" fill="hold">
                            <p:stCondLst>
                              <p:cond delay="2250"/>
                            </p:stCondLst>
                            <p:childTnLst>
                              <p:par>
                                <p:cTn id="13" presetID="53" presetClass="entr" presetSubtype="1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C73C6-33FA-387D-1EEF-50BB5DC85844}"/>
              </a:ext>
            </a:extLst>
          </p:cNvPr>
          <p:cNvPicPr>
            <a:picLocks noChangeAspect="1"/>
          </p:cNvPicPr>
          <p:nvPr/>
        </p:nvPicPr>
        <p:blipFill>
          <a:blip r:embed="rId2"/>
          <a:stretch>
            <a:fillRect/>
          </a:stretch>
        </p:blipFill>
        <p:spPr>
          <a:xfrm>
            <a:off x="4655763" y="304524"/>
            <a:ext cx="2276793" cy="638264"/>
          </a:xfrm>
          <a:prstGeom prst="rect">
            <a:avLst/>
          </a:prstGeom>
        </p:spPr>
      </p:pic>
      <p:pic>
        <p:nvPicPr>
          <p:cNvPr id="5" name="Picture 4">
            <a:extLst>
              <a:ext uri="{FF2B5EF4-FFF2-40B4-BE49-F238E27FC236}">
                <a16:creationId xmlns:a16="http://schemas.microsoft.com/office/drawing/2014/main" id="{92AEE66C-1547-CDBE-98F8-57C0F80E50FD}"/>
              </a:ext>
            </a:extLst>
          </p:cNvPr>
          <p:cNvPicPr>
            <a:picLocks noChangeAspect="1"/>
          </p:cNvPicPr>
          <p:nvPr/>
        </p:nvPicPr>
        <p:blipFill>
          <a:blip r:embed="rId3"/>
          <a:stretch>
            <a:fillRect/>
          </a:stretch>
        </p:blipFill>
        <p:spPr>
          <a:xfrm>
            <a:off x="367626" y="1228863"/>
            <a:ext cx="2152950" cy="4648849"/>
          </a:xfrm>
          <a:prstGeom prst="rect">
            <a:avLst/>
          </a:prstGeom>
        </p:spPr>
      </p:pic>
      <p:pic>
        <p:nvPicPr>
          <p:cNvPr id="7" name="Picture 6">
            <a:extLst>
              <a:ext uri="{FF2B5EF4-FFF2-40B4-BE49-F238E27FC236}">
                <a16:creationId xmlns:a16="http://schemas.microsoft.com/office/drawing/2014/main" id="{DB865BBF-0763-0FBC-1C55-936E13EBD3A1}"/>
              </a:ext>
            </a:extLst>
          </p:cNvPr>
          <p:cNvPicPr>
            <a:picLocks noChangeAspect="1"/>
          </p:cNvPicPr>
          <p:nvPr/>
        </p:nvPicPr>
        <p:blipFill>
          <a:blip r:embed="rId4"/>
          <a:stretch>
            <a:fillRect/>
          </a:stretch>
        </p:blipFill>
        <p:spPr>
          <a:xfrm>
            <a:off x="7067506" y="1114102"/>
            <a:ext cx="3277057" cy="4629796"/>
          </a:xfrm>
          <a:prstGeom prst="rect">
            <a:avLst/>
          </a:prstGeom>
        </p:spPr>
      </p:pic>
      <p:sp>
        <p:nvSpPr>
          <p:cNvPr id="8" name="Arrow: Right 7">
            <a:extLst>
              <a:ext uri="{FF2B5EF4-FFF2-40B4-BE49-F238E27FC236}">
                <a16:creationId xmlns:a16="http://schemas.microsoft.com/office/drawing/2014/main" id="{2227D039-9E07-B373-3C15-2136A501D69F}"/>
              </a:ext>
            </a:extLst>
          </p:cNvPr>
          <p:cNvSpPr/>
          <p:nvPr/>
        </p:nvSpPr>
        <p:spPr>
          <a:xfrm>
            <a:off x="3923930" y="2796466"/>
            <a:ext cx="1633491" cy="26633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953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C73C6-33FA-387D-1EEF-50BB5DC85844}"/>
              </a:ext>
            </a:extLst>
          </p:cNvPr>
          <p:cNvPicPr>
            <a:picLocks noChangeAspect="1"/>
          </p:cNvPicPr>
          <p:nvPr/>
        </p:nvPicPr>
        <p:blipFill>
          <a:blip r:embed="rId2"/>
          <a:stretch>
            <a:fillRect/>
          </a:stretch>
        </p:blipFill>
        <p:spPr>
          <a:xfrm>
            <a:off x="4655763" y="304524"/>
            <a:ext cx="2276793" cy="638264"/>
          </a:xfrm>
          <a:prstGeom prst="rect">
            <a:avLst/>
          </a:prstGeom>
        </p:spPr>
      </p:pic>
      <p:pic>
        <p:nvPicPr>
          <p:cNvPr id="4" name="Picture 3">
            <a:extLst>
              <a:ext uri="{FF2B5EF4-FFF2-40B4-BE49-F238E27FC236}">
                <a16:creationId xmlns:a16="http://schemas.microsoft.com/office/drawing/2014/main" id="{F5A94586-850A-311E-CC50-7FF4E33E450A}"/>
              </a:ext>
            </a:extLst>
          </p:cNvPr>
          <p:cNvPicPr>
            <a:picLocks noChangeAspect="1"/>
          </p:cNvPicPr>
          <p:nvPr/>
        </p:nvPicPr>
        <p:blipFill>
          <a:blip r:embed="rId3"/>
          <a:stretch>
            <a:fillRect/>
          </a:stretch>
        </p:blipFill>
        <p:spPr>
          <a:xfrm>
            <a:off x="1055543" y="1338562"/>
            <a:ext cx="2286319" cy="2991267"/>
          </a:xfrm>
          <a:prstGeom prst="rect">
            <a:avLst/>
          </a:prstGeom>
        </p:spPr>
      </p:pic>
      <p:pic>
        <p:nvPicPr>
          <p:cNvPr id="9" name="Picture 8">
            <a:extLst>
              <a:ext uri="{FF2B5EF4-FFF2-40B4-BE49-F238E27FC236}">
                <a16:creationId xmlns:a16="http://schemas.microsoft.com/office/drawing/2014/main" id="{05BC576A-9909-C798-90F5-318E6D80315D}"/>
              </a:ext>
            </a:extLst>
          </p:cNvPr>
          <p:cNvPicPr>
            <a:picLocks noChangeAspect="1"/>
          </p:cNvPicPr>
          <p:nvPr/>
        </p:nvPicPr>
        <p:blipFill>
          <a:blip r:embed="rId4"/>
          <a:stretch>
            <a:fillRect/>
          </a:stretch>
        </p:blipFill>
        <p:spPr>
          <a:xfrm>
            <a:off x="7248061" y="1466073"/>
            <a:ext cx="2667372" cy="2505425"/>
          </a:xfrm>
          <a:prstGeom prst="rect">
            <a:avLst/>
          </a:prstGeom>
        </p:spPr>
      </p:pic>
      <p:sp>
        <p:nvSpPr>
          <p:cNvPr id="10" name="Arrow: Right 9">
            <a:extLst>
              <a:ext uri="{FF2B5EF4-FFF2-40B4-BE49-F238E27FC236}">
                <a16:creationId xmlns:a16="http://schemas.microsoft.com/office/drawing/2014/main" id="{C0AA6698-B9F2-CF12-B75A-6D72AB782D2C}"/>
              </a:ext>
            </a:extLst>
          </p:cNvPr>
          <p:cNvSpPr/>
          <p:nvPr/>
        </p:nvSpPr>
        <p:spPr>
          <a:xfrm>
            <a:off x="4385569" y="2701030"/>
            <a:ext cx="1633491" cy="26633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9623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C73C6-33FA-387D-1EEF-50BB5DC85844}"/>
              </a:ext>
            </a:extLst>
          </p:cNvPr>
          <p:cNvPicPr>
            <a:picLocks noChangeAspect="1"/>
          </p:cNvPicPr>
          <p:nvPr/>
        </p:nvPicPr>
        <p:blipFill>
          <a:blip r:embed="rId2"/>
          <a:stretch>
            <a:fillRect/>
          </a:stretch>
        </p:blipFill>
        <p:spPr>
          <a:xfrm>
            <a:off x="4655763" y="304524"/>
            <a:ext cx="2276793" cy="638264"/>
          </a:xfrm>
          <a:prstGeom prst="rect">
            <a:avLst/>
          </a:prstGeom>
        </p:spPr>
      </p:pic>
      <p:pic>
        <p:nvPicPr>
          <p:cNvPr id="5" name="Picture 4">
            <a:extLst>
              <a:ext uri="{FF2B5EF4-FFF2-40B4-BE49-F238E27FC236}">
                <a16:creationId xmlns:a16="http://schemas.microsoft.com/office/drawing/2014/main" id="{C02C42B6-52D9-4E91-64E6-FDD6AF8524BF}"/>
              </a:ext>
            </a:extLst>
          </p:cNvPr>
          <p:cNvPicPr>
            <a:picLocks noChangeAspect="1"/>
          </p:cNvPicPr>
          <p:nvPr/>
        </p:nvPicPr>
        <p:blipFill>
          <a:blip r:embed="rId3"/>
          <a:stretch>
            <a:fillRect/>
          </a:stretch>
        </p:blipFill>
        <p:spPr>
          <a:xfrm>
            <a:off x="4460046" y="1832430"/>
            <a:ext cx="2810267" cy="2305372"/>
          </a:xfrm>
          <a:prstGeom prst="rect">
            <a:avLst/>
          </a:prstGeom>
        </p:spPr>
      </p:pic>
      <p:pic>
        <p:nvPicPr>
          <p:cNvPr id="7" name="Picture 6">
            <a:extLst>
              <a:ext uri="{FF2B5EF4-FFF2-40B4-BE49-F238E27FC236}">
                <a16:creationId xmlns:a16="http://schemas.microsoft.com/office/drawing/2014/main" id="{AD1280C2-9FD9-5D33-9BC0-4E793D04484A}"/>
              </a:ext>
            </a:extLst>
          </p:cNvPr>
          <p:cNvPicPr>
            <a:picLocks noChangeAspect="1"/>
          </p:cNvPicPr>
          <p:nvPr/>
        </p:nvPicPr>
        <p:blipFill>
          <a:blip r:embed="rId4"/>
          <a:stretch>
            <a:fillRect/>
          </a:stretch>
        </p:blipFill>
        <p:spPr>
          <a:xfrm>
            <a:off x="4479098" y="1908641"/>
            <a:ext cx="2791215" cy="2229161"/>
          </a:xfrm>
          <a:prstGeom prst="rect">
            <a:avLst/>
          </a:prstGeom>
        </p:spPr>
      </p:pic>
    </p:spTree>
    <p:extLst>
      <p:ext uri="{BB962C8B-B14F-4D97-AF65-F5344CB8AC3E}">
        <p14:creationId xmlns:p14="http://schemas.microsoft.com/office/powerpoint/2010/main" val="1152961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588E5-7F70-75B6-EA14-47A09EA5C13F}"/>
              </a:ext>
            </a:extLst>
          </p:cNvPr>
          <p:cNvSpPr txBox="1">
            <a:spLocks/>
          </p:cNvSpPr>
          <p:nvPr/>
        </p:nvSpPr>
        <p:spPr>
          <a:xfrm>
            <a:off x="286328" y="157884"/>
            <a:ext cx="10058400" cy="762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70C0"/>
                </a:solidFill>
              </a:rPr>
              <a:t>The Importance of data combination </a:t>
            </a:r>
          </a:p>
        </p:txBody>
      </p:sp>
      <p:pic>
        <p:nvPicPr>
          <p:cNvPr id="4" name="Picture 3">
            <a:extLst>
              <a:ext uri="{FF2B5EF4-FFF2-40B4-BE49-F238E27FC236}">
                <a16:creationId xmlns:a16="http://schemas.microsoft.com/office/drawing/2014/main" id="{689B165B-A82D-2C6C-39B5-8BD915D346A7}"/>
              </a:ext>
            </a:extLst>
          </p:cNvPr>
          <p:cNvPicPr>
            <a:picLocks noChangeAspect="1"/>
          </p:cNvPicPr>
          <p:nvPr/>
        </p:nvPicPr>
        <p:blipFill>
          <a:blip r:embed="rId2"/>
          <a:stretch>
            <a:fillRect/>
          </a:stretch>
        </p:blipFill>
        <p:spPr>
          <a:xfrm>
            <a:off x="2165231" y="1036710"/>
            <a:ext cx="7299945" cy="4784579"/>
          </a:xfrm>
          <a:prstGeom prst="rect">
            <a:avLst/>
          </a:prstGeom>
        </p:spPr>
      </p:pic>
    </p:spTree>
    <p:extLst>
      <p:ext uri="{BB962C8B-B14F-4D97-AF65-F5344CB8AC3E}">
        <p14:creationId xmlns:p14="http://schemas.microsoft.com/office/powerpoint/2010/main" val="1577455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2B0A229-F12F-D039-7616-DC67A75A4532}"/>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Question</a:t>
            </a:r>
          </a:p>
        </p:txBody>
      </p:sp>
      <p:sp>
        <p:nvSpPr>
          <p:cNvPr id="4" name="TextBox 3">
            <a:extLst>
              <a:ext uri="{FF2B5EF4-FFF2-40B4-BE49-F238E27FC236}">
                <a16:creationId xmlns:a16="http://schemas.microsoft.com/office/drawing/2014/main" id="{6723B987-DA88-5B81-E9DD-4EE202D3CB1A}"/>
              </a:ext>
            </a:extLst>
          </p:cNvPr>
          <p:cNvSpPr txBox="1"/>
          <p:nvPr/>
        </p:nvSpPr>
        <p:spPr>
          <a:xfrm>
            <a:off x="994194" y="1239051"/>
            <a:ext cx="10324970" cy="3409908"/>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pPr marL="228600" marR="0" lvl="0" indent="0" algn="l" defTabSz="457200" rtl="0" eaLnBrk="1" fontAlgn="auto" latinLnBrk="0" hangingPunct="1">
              <a:lnSpc>
                <a:spcPct val="107000"/>
              </a:lnSpc>
              <a:spcBef>
                <a:spcPts val="0"/>
              </a:spcBef>
              <a:spcAft>
                <a:spcPts val="80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Which of the following is the operation of putting two or more tables or queries in one master table together?</a:t>
            </a:r>
          </a:p>
          <a:p>
            <a:pPr lvl="1">
              <a:lnSpc>
                <a:spcPct val="107000"/>
              </a:lnSpc>
              <a:spcAft>
                <a:spcPts val="800"/>
              </a:spcAft>
              <a:defRPr/>
            </a:pPr>
            <a:r>
              <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A.	Appending</a:t>
            </a:r>
          </a:p>
          <a:p>
            <a:pPr lvl="1">
              <a:lnSpc>
                <a:spcPct val="107000"/>
              </a:lnSpc>
              <a:spcAft>
                <a:spcPts val="800"/>
              </a:spcAft>
              <a:defRPr/>
            </a:pPr>
            <a:r>
              <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B.	Merging</a:t>
            </a:r>
          </a:p>
          <a:p>
            <a:pPr lvl="1">
              <a:lnSpc>
                <a:spcPct val="107000"/>
              </a:lnSpc>
              <a:spcAft>
                <a:spcPts val="800"/>
              </a:spcAft>
              <a:defRPr/>
            </a:pPr>
            <a:r>
              <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C.	Combining</a:t>
            </a:r>
          </a:p>
          <a:p>
            <a:pPr lvl="1">
              <a:spcAft>
                <a:spcPts val="800"/>
              </a:spcAft>
            </a:pPr>
            <a:endPar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568170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2B0A229-F12F-D039-7616-DC67A75A4532}"/>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ANSWER</a:t>
            </a:r>
          </a:p>
        </p:txBody>
      </p:sp>
      <p:sp>
        <p:nvSpPr>
          <p:cNvPr id="4" name="TextBox 3">
            <a:extLst>
              <a:ext uri="{FF2B5EF4-FFF2-40B4-BE49-F238E27FC236}">
                <a16:creationId xmlns:a16="http://schemas.microsoft.com/office/drawing/2014/main" id="{6723B987-DA88-5B81-E9DD-4EE202D3CB1A}"/>
              </a:ext>
            </a:extLst>
          </p:cNvPr>
          <p:cNvSpPr txBox="1"/>
          <p:nvPr/>
        </p:nvSpPr>
        <p:spPr>
          <a:xfrm>
            <a:off x="994194" y="1239051"/>
            <a:ext cx="10324970" cy="3409908"/>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pPr marL="228600" marR="0" lvl="0" indent="0" algn="l" defTabSz="457200" rtl="0" eaLnBrk="1" fontAlgn="auto" latinLnBrk="0" hangingPunct="1">
              <a:lnSpc>
                <a:spcPct val="107000"/>
              </a:lnSpc>
              <a:spcBef>
                <a:spcPts val="0"/>
              </a:spcBef>
              <a:spcAft>
                <a:spcPts val="80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Which of the following is the operation of putting two or more tables or queries in one master table together?</a:t>
            </a:r>
          </a:p>
          <a:p>
            <a:pPr lvl="1">
              <a:lnSpc>
                <a:spcPct val="107000"/>
              </a:lnSpc>
              <a:spcAft>
                <a:spcPts val="800"/>
              </a:spcAft>
              <a:defRPr/>
            </a:pPr>
            <a:r>
              <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A.	</a:t>
            </a:r>
            <a:r>
              <a:rPr kumimoji="0" lang="en-US" sz="2200" b="0" i="0" u="none" strike="noStrike" kern="1200" cap="none" spc="0" normalizeH="0" baseline="0" noProof="0" dirty="0">
                <a:ln>
                  <a:noFill/>
                </a:ln>
                <a:solidFill>
                  <a:prstClr val="black"/>
                </a:solidFill>
                <a:effectLst/>
                <a:highlight>
                  <a:srgbClr val="00FF00"/>
                </a:highlight>
                <a:uLnTx/>
                <a:uFillTx/>
                <a:latin typeface="Verdana" panose="020B0604030504040204" pitchFamily="34" charset="0"/>
                <a:ea typeface="Calibri" panose="020F0502020204030204" pitchFamily="34" charset="0"/>
                <a:cs typeface="Arial" panose="020B0604020202020204" pitchFamily="34" charset="0"/>
              </a:rPr>
              <a:t>Appending</a:t>
            </a:r>
          </a:p>
          <a:p>
            <a:pPr lvl="1">
              <a:lnSpc>
                <a:spcPct val="107000"/>
              </a:lnSpc>
              <a:spcAft>
                <a:spcPts val="800"/>
              </a:spcAft>
              <a:defRPr/>
            </a:pPr>
            <a:r>
              <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B.	Merging</a:t>
            </a:r>
          </a:p>
          <a:p>
            <a:pPr lvl="1">
              <a:lnSpc>
                <a:spcPct val="107000"/>
              </a:lnSpc>
              <a:spcAft>
                <a:spcPts val="800"/>
              </a:spcAft>
              <a:defRPr/>
            </a:pPr>
            <a:r>
              <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C.	Combining</a:t>
            </a:r>
          </a:p>
          <a:p>
            <a:pPr lvl="1">
              <a:spcAft>
                <a:spcPts val="800"/>
              </a:spcAft>
            </a:pPr>
            <a:endPar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E698AC92-4C34-9BC0-BA56-0FE3219BE461}"/>
              </a:ext>
            </a:extLst>
          </p:cNvPr>
          <p:cNvPicPr>
            <a:picLocks noChangeAspect="1"/>
          </p:cNvPicPr>
          <p:nvPr/>
        </p:nvPicPr>
        <p:blipFill>
          <a:blip r:embed="rId2"/>
          <a:stretch>
            <a:fillRect/>
          </a:stretch>
        </p:blipFill>
        <p:spPr>
          <a:xfrm>
            <a:off x="4246932" y="4898597"/>
            <a:ext cx="6201640" cy="381053"/>
          </a:xfrm>
          <a:prstGeom prst="rect">
            <a:avLst/>
          </a:prstGeom>
        </p:spPr>
      </p:pic>
    </p:spTree>
    <p:extLst>
      <p:ext uri="{BB962C8B-B14F-4D97-AF65-F5344CB8AC3E}">
        <p14:creationId xmlns:p14="http://schemas.microsoft.com/office/powerpoint/2010/main" val="3243420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26" name="Picture 2" descr="Training Overview - WRAP Compliance">
            <a:extLst>
              <a:ext uri="{FF2B5EF4-FFF2-40B4-BE49-F238E27FC236}">
                <a16:creationId xmlns:a16="http://schemas.microsoft.com/office/drawing/2014/main" id="{DA78AECF-577E-3725-3D3F-054EF944D269}"/>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4649" r="1" b="1"/>
          <a:stretch/>
        </p:blipFill>
        <p:spPr bwMode="auto">
          <a:xfrm>
            <a:off x="4547937" y="-5"/>
            <a:ext cx="7644062" cy="368140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032E999-EC89-76D5-F3E3-A451CC0CEE98}"/>
              </a:ext>
            </a:extLst>
          </p:cNvPr>
          <p:cNvPicPr>
            <a:picLocks noChangeAspect="1"/>
          </p:cNvPicPr>
          <p:nvPr/>
        </p:nvPicPr>
        <p:blipFill rotWithShape="1">
          <a:blip r:embed="rId3">
            <a:extLst>
              <a:ext uri="{28A0092B-C50C-407E-A947-70E740481C1C}">
                <a14:useLocalDpi xmlns:a14="http://schemas.microsoft.com/office/drawing/2010/main" val="0"/>
              </a:ext>
            </a:extLst>
          </a:blip>
          <a:srcRect l="13857" r="30796" b="-1"/>
          <a:stretch/>
        </p:blipFill>
        <p:spPr>
          <a:xfrm>
            <a:off x="4547938" y="3681409"/>
            <a:ext cx="7644062" cy="3176595"/>
          </a:xfrm>
          <a:prstGeom prst="rect">
            <a:avLst/>
          </a:prstGeom>
        </p:spPr>
      </p:pic>
      <p:sp>
        <p:nvSpPr>
          <p:cNvPr id="1033" name="Rectangle 1032">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88717305-0D16-7503-D571-9A7D9907815B}"/>
              </a:ext>
            </a:extLst>
          </p:cNvPr>
          <p:cNvSpPr>
            <a:spLocks noGrp="1"/>
          </p:cNvSpPr>
          <p:nvPr>
            <p:ph type="title"/>
          </p:nvPr>
        </p:nvSpPr>
        <p:spPr>
          <a:xfrm>
            <a:off x="838200" y="1115219"/>
            <a:ext cx="6819900" cy="2387600"/>
          </a:xfrm>
        </p:spPr>
        <p:txBody>
          <a:bodyPr vert="horz" lIns="91440" tIns="45720" rIns="91440" bIns="45720" rtlCol="0" anchor="b">
            <a:normAutofit/>
          </a:bodyPr>
          <a:lstStyle/>
          <a:p>
            <a:r>
              <a:rPr lang="en-US" sz="5000" b="1" dirty="0">
                <a:solidFill>
                  <a:schemeClr val="bg1"/>
                </a:solidFill>
              </a:rPr>
              <a:t>Exercise 15:</a:t>
            </a:r>
            <a:br>
              <a:rPr lang="en-US" sz="5000" b="1" dirty="0">
                <a:solidFill>
                  <a:schemeClr val="bg1"/>
                </a:solidFill>
              </a:rPr>
            </a:br>
            <a:r>
              <a:rPr lang="en-US" sz="5000" b="1" dirty="0">
                <a:solidFill>
                  <a:schemeClr val="bg1"/>
                </a:solidFill>
              </a:rPr>
              <a:t>Appending Queries</a:t>
            </a:r>
            <a:endParaRPr lang="en-US" sz="5000" kern="1200" dirty="0">
              <a:solidFill>
                <a:schemeClr val="bg1"/>
              </a:solidFill>
            </a:endParaRPr>
          </a:p>
        </p:txBody>
      </p:sp>
      <p:cxnSp>
        <p:nvCxnSpPr>
          <p:cNvPr id="1035" name="Straight Connector 1034">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8244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nowledge Check H1">
            <a:extLst>
              <a:ext uri="{FF2B5EF4-FFF2-40B4-BE49-F238E27FC236}">
                <a16:creationId xmlns:a16="http://schemas.microsoft.com/office/drawing/2014/main" id="{788E2E5C-0517-3437-F84F-05BE3BEC5C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4943" y="450371"/>
            <a:ext cx="4572000" cy="499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502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2B0A229-F12F-D039-7616-DC67A75A4532}"/>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Question 1</a:t>
            </a:r>
          </a:p>
        </p:txBody>
      </p:sp>
      <p:sp>
        <p:nvSpPr>
          <p:cNvPr id="4" name="TextBox 3">
            <a:extLst>
              <a:ext uri="{FF2B5EF4-FFF2-40B4-BE49-F238E27FC236}">
                <a16:creationId xmlns:a16="http://schemas.microsoft.com/office/drawing/2014/main" id="{6723B987-DA88-5B81-E9DD-4EE202D3CB1A}"/>
              </a:ext>
            </a:extLst>
          </p:cNvPr>
          <p:cNvSpPr txBox="1"/>
          <p:nvPr/>
        </p:nvSpPr>
        <p:spPr>
          <a:xfrm>
            <a:off x="994194" y="1045087"/>
            <a:ext cx="10324970" cy="3409908"/>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pPr marL="228600" marR="0" lvl="0" indent="0" algn="l" defTabSz="457200" rtl="0" eaLnBrk="1" fontAlgn="auto" latinLnBrk="0" hangingPunct="1">
              <a:lnSpc>
                <a:spcPct val="107000"/>
              </a:lnSpc>
              <a:spcBef>
                <a:spcPts val="0"/>
              </a:spcBef>
              <a:spcAft>
                <a:spcPts val="80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Which feature allows you to combine related data between differently structured data sources in Power Query?</a:t>
            </a:r>
          </a:p>
          <a:p>
            <a:pPr lvl="1">
              <a:lnSpc>
                <a:spcPct val="107000"/>
              </a:lnSpc>
              <a:spcAft>
                <a:spcPts val="800"/>
              </a:spcAft>
              <a:defRPr/>
            </a:pPr>
            <a:r>
              <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A.	Merging</a:t>
            </a:r>
          </a:p>
          <a:p>
            <a:pPr lvl="1">
              <a:lnSpc>
                <a:spcPct val="107000"/>
              </a:lnSpc>
              <a:spcAft>
                <a:spcPts val="800"/>
              </a:spcAft>
              <a:defRPr/>
            </a:pPr>
            <a:r>
              <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B.	Grouping</a:t>
            </a:r>
          </a:p>
          <a:p>
            <a:pPr lvl="1">
              <a:lnSpc>
                <a:spcPct val="107000"/>
              </a:lnSpc>
              <a:spcAft>
                <a:spcPts val="800"/>
              </a:spcAft>
              <a:defRPr/>
            </a:pPr>
            <a:r>
              <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C.	Appending</a:t>
            </a:r>
          </a:p>
          <a:p>
            <a:pPr lvl="1">
              <a:spcAft>
                <a:spcPts val="800"/>
              </a:spcAft>
            </a:pPr>
            <a:endPar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280252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2B0A229-F12F-D039-7616-DC67A75A4532}"/>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ANSWER 1</a:t>
            </a:r>
          </a:p>
        </p:txBody>
      </p:sp>
      <p:sp>
        <p:nvSpPr>
          <p:cNvPr id="4" name="TextBox 3">
            <a:extLst>
              <a:ext uri="{FF2B5EF4-FFF2-40B4-BE49-F238E27FC236}">
                <a16:creationId xmlns:a16="http://schemas.microsoft.com/office/drawing/2014/main" id="{6723B987-DA88-5B81-E9DD-4EE202D3CB1A}"/>
              </a:ext>
            </a:extLst>
          </p:cNvPr>
          <p:cNvSpPr txBox="1"/>
          <p:nvPr/>
        </p:nvSpPr>
        <p:spPr>
          <a:xfrm>
            <a:off x="994194" y="1045087"/>
            <a:ext cx="10324970" cy="3409908"/>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pPr marL="228600" marR="0" lvl="0" indent="0" algn="l" defTabSz="457200" rtl="0" eaLnBrk="1" fontAlgn="auto" latinLnBrk="0" hangingPunct="1">
              <a:lnSpc>
                <a:spcPct val="107000"/>
              </a:lnSpc>
              <a:spcBef>
                <a:spcPts val="0"/>
              </a:spcBef>
              <a:spcAft>
                <a:spcPts val="80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Which feature allows you to combine related data between differently structured data sources in Power Query?</a:t>
            </a:r>
          </a:p>
          <a:p>
            <a:pPr lvl="1">
              <a:lnSpc>
                <a:spcPct val="107000"/>
              </a:lnSpc>
              <a:spcAft>
                <a:spcPts val="800"/>
              </a:spcAft>
              <a:defRPr/>
            </a:pPr>
            <a:r>
              <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A.	</a:t>
            </a:r>
            <a:r>
              <a:rPr kumimoji="0" lang="en-US" sz="2200" b="0" i="0" u="none" strike="noStrike" kern="1200" cap="none" spc="0" normalizeH="0" baseline="0" noProof="0" dirty="0">
                <a:ln>
                  <a:noFill/>
                </a:ln>
                <a:solidFill>
                  <a:prstClr val="black"/>
                </a:solidFill>
                <a:effectLst/>
                <a:highlight>
                  <a:srgbClr val="00FF00"/>
                </a:highlight>
                <a:uLnTx/>
                <a:uFillTx/>
                <a:latin typeface="Verdana" panose="020B0604030504040204" pitchFamily="34" charset="0"/>
                <a:ea typeface="Calibri" panose="020F0502020204030204" pitchFamily="34" charset="0"/>
                <a:cs typeface="Arial" panose="020B0604020202020204" pitchFamily="34" charset="0"/>
              </a:rPr>
              <a:t>Merging</a:t>
            </a:r>
          </a:p>
          <a:p>
            <a:pPr lvl="1">
              <a:lnSpc>
                <a:spcPct val="107000"/>
              </a:lnSpc>
              <a:spcAft>
                <a:spcPts val="800"/>
              </a:spcAft>
              <a:defRPr/>
            </a:pPr>
            <a:r>
              <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B.	Grouping</a:t>
            </a:r>
          </a:p>
          <a:p>
            <a:pPr lvl="1">
              <a:lnSpc>
                <a:spcPct val="107000"/>
              </a:lnSpc>
              <a:spcAft>
                <a:spcPts val="800"/>
              </a:spcAft>
              <a:defRPr/>
            </a:pPr>
            <a:r>
              <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C.	Appending</a:t>
            </a:r>
          </a:p>
          <a:p>
            <a:pPr lvl="1">
              <a:spcAft>
                <a:spcPts val="800"/>
              </a:spcAft>
            </a:pPr>
            <a:endPar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0A128382-CB0B-8D86-8612-1C553E78A3A2}"/>
              </a:ext>
            </a:extLst>
          </p:cNvPr>
          <p:cNvPicPr>
            <a:picLocks noChangeAspect="1"/>
          </p:cNvPicPr>
          <p:nvPr/>
        </p:nvPicPr>
        <p:blipFill>
          <a:blip r:embed="rId2"/>
          <a:stretch>
            <a:fillRect/>
          </a:stretch>
        </p:blipFill>
        <p:spPr>
          <a:xfrm>
            <a:off x="3098727" y="4330805"/>
            <a:ext cx="8294812" cy="452210"/>
          </a:xfrm>
          <a:prstGeom prst="rect">
            <a:avLst/>
          </a:prstGeom>
        </p:spPr>
      </p:pic>
    </p:spTree>
    <p:extLst>
      <p:ext uri="{BB962C8B-B14F-4D97-AF65-F5344CB8AC3E}">
        <p14:creationId xmlns:p14="http://schemas.microsoft.com/office/powerpoint/2010/main" val="271851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2B0A229-F12F-D039-7616-DC67A75A4532}"/>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Question 2</a:t>
            </a:r>
          </a:p>
        </p:txBody>
      </p:sp>
      <p:sp>
        <p:nvSpPr>
          <p:cNvPr id="4" name="TextBox 3">
            <a:extLst>
              <a:ext uri="{FF2B5EF4-FFF2-40B4-BE49-F238E27FC236}">
                <a16:creationId xmlns:a16="http://schemas.microsoft.com/office/drawing/2014/main" id="{6723B987-DA88-5B81-E9DD-4EE202D3CB1A}"/>
              </a:ext>
            </a:extLst>
          </p:cNvPr>
          <p:cNvSpPr txBox="1"/>
          <p:nvPr/>
        </p:nvSpPr>
        <p:spPr>
          <a:xfrm>
            <a:off x="994194" y="1045087"/>
            <a:ext cx="10324970" cy="3315010"/>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pPr marL="228600" marR="0" lvl="0" indent="0" algn="l" defTabSz="457200" rtl="0" eaLnBrk="1" fontAlgn="auto" latinLnBrk="0" hangingPunct="1">
              <a:lnSpc>
                <a:spcPct val="107000"/>
              </a:lnSpc>
              <a:spcBef>
                <a:spcPts val="0"/>
              </a:spcBef>
              <a:spcAft>
                <a:spcPts val="80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Which of the following can be considered as a purpose of merging data with joins? Select all that apply:</a:t>
            </a:r>
          </a:p>
          <a:p>
            <a:pPr lvl="1">
              <a:lnSpc>
                <a:spcPct val="107000"/>
              </a:lnSpc>
              <a:spcAft>
                <a:spcPts val="800"/>
              </a:spcAft>
              <a:defRPr/>
            </a:pPr>
            <a:r>
              <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A.	Exploring Relationships</a:t>
            </a:r>
          </a:p>
          <a:p>
            <a:pPr lvl="1">
              <a:lnSpc>
                <a:spcPct val="107000"/>
              </a:lnSpc>
              <a:spcAft>
                <a:spcPts val="800"/>
              </a:spcAft>
              <a:defRPr/>
            </a:pPr>
            <a:r>
              <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B.	Expanding Data</a:t>
            </a:r>
          </a:p>
          <a:p>
            <a:pPr lvl="1">
              <a:lnSpc>
                <a:spcPct val="107000"/>
              </a:lnSpc>
              <a:spcAft>
                <a:spcPts val="800"/>
              </a:spcAft>
              <a:defRPr/>
            </a:pPr>
            <a:r>
              <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C.	Integrating Data</a:t>
            </a:r>
          </a:p>
          <a:p>
            <a:pPr lvl="1">
              <a:lnSpc>
                <a:spcPct val="107000"/>
              </a:lnSpc>
              <a:spcAft>
                <a:spcPts val="800"/>
              </a:spcAft>
              <a:defRPr/>
            </a:pPr>
            <a:r>
              <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D.	Matching Related Data</a:t>
            </a:r>
          </a:p>
          <a:p>
            <a:pPr lvl="1">
              <a:spcAft>
                <a:spcPts val="800"/>
              </a:spcAft>
            </a:pPr>
            <a:endPar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26820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2B0A229-F12F-D039-7616-DC67A75A4532}"/>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ANSWER 2</a:t>
            </a:r>
          </a:p>
        </p:txBody>
      </p:sp>
      <p:sp>
        <p:nvSpPr>
          <p:cNvPr id="4" name="TextBox 3">
            <a:extLst>
              <a:ext uri="{FF2B5EF4-FFF2-40B4-BE49-F238E27FC236}">
                <a16:creationId xmlns:a16="http://schemas.microsoft.com/office/drawing/2014/main" id="{6723B987-DA88-5B81-E9DD-4EE202D3CB1A}"/>
              </a:ext>
            </a:extLst>
          </p:cNvPr>
          <p:cNvSpPr txBox="1"/>
          <p:nvPr/>
        </p:nvSpPr>
        <p:spPr>
          <a:xfrm>
            <a:off x="994194" y="1045087"/>
            <a:ext cx="10324970" cy="2841804"/>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pPr marL="228600" marR="0" lvl="0" indent="0" algn="l" defTabSz="457200" rtl="0" eaLnBrk="1" fontAlgn="auto" latinLnBrk="0" hangingPunct="1">
              <a:lnSpc>
                <a:spcPct val="107000"/>
              </a:lnSpc>
              <a:spcBef>
                <a:spcPts val="0"/>
              </a:spcBef>
              <a:spcAft>
                <a:spcPts val="80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Which of the following can be considered as a purpose of merging data with joins? Select all that apply:</a:t>
            </a:r>
          </a:p>
          <a:p>
            <a:pPr lvl="1">
              <a:lnSpc>
                <a:spcPct val="107000"/>
              </a:lnSpc>
              <a:spcAft>
                <a:spcPts val="800"/>
              </a:spcAft>
              <a:defRPr/>
            </a:pPr>
            <a:r>
              <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A.	</a:t>
            </a:r>
            <a:r>
              <a:rPr kumimoji="0" lang="en-US" sz="2200" b="0" i="0" u="none" strike="noStrike" kern="1200" cap="none" spc="0" normalizeH="0" baseline="0" noProof="0" dirty="0">
                <a:ln>
                  <a:noFill/>
                </a:ln>
                <a:solidFill>
                  <a:prstClr val="black"/>
                </a:solidFill>
                <a:effectLst/>
                <a:highlight>
                  <a:srgbClr val="00FF00"/>
                </a:highlight>
                <a:uLnTx/>
                <a:uFillTx/>
                <a:latin typeface="Verdana" panose="020B0604030504040204" pitchFamily="34" charset="0"/>
                <a:ea typeface="Calibri" panose="020F0502020204030204" pitchFamily="34" charset="0"/>
                <a:cs typeface="Arial" panose="020B0604020202020204" pitchFamily="34" charset="0"/>
              </a:rPr>
              <a:t>Exploring Relationships</a:t>
            </a:r>
          </a:p>
          <a:p>
            <a:pPr lvl="1">
              <a:lnSpc>
                <a:spcPct val="107000"/>
              </a:lnSpc>
              <a:spcAft>
                <a:spcPts val="800"/>
              </a:spcAft>
              <a:defRPr/>
            </a:pPr>
            <a:r>
              <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B.	Expanding Data</a:t>
            </a:r>
          </a:p>
          <a:p>
            <a:pPr lvl="1">
              <a:lnSpc>
                <a:spcPct val="107000"/>
              </a:lnSpc>
              <a:spcAft>
                <a:spcPts val="800"/>
              </a:spcAft>
              <a:defRPr/>
            </a:pPr>
            <a:r>
              <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C.	</a:t>
            </a:r>
            <a:r>
              <a:rPr kumimoji="0" lang="en-US" sz="2200" b="0" i="0" u="none" strike="noStrike" kern="1200" cap="none" spc="0" normalizeH="0" baseline="0" noProof="0" dirty="0">
                <a:ln>
                  <a:noFill/>
                </a:ln>
                <a:solidFill>
                  <a:prstClr val="black"/>
                </a:solidFill>
                <a:effectLst/>
                <a:highlight>
                  <a:srgbClr val="00FF00"/>
                </a:highlight>
                <a:uLnTx/>
                <a:uFillTx/>
                <a:latin typeface="Verdana" panose="020B0604030504040204" pitchFamily="34" charset="0"/>
                <a:ea typeface="Calibri" panose="020F0502020204030204" pitchFamily="34" charset="0"/>
                <a:cs typeface="Arial" panose="020B0604020202020204" pitchFamily="34" charset="0"/>
              </a:rPr>
              <a:t>Integrating Data</a:t>
            </a:r>
          </a:p>
          <a:p>
            <a:pPr lvl="1">
              <a:lnSpc>
                <a:spcPct val="107000"/>
              </a:lnSpc>
              <a:spcAft>
                <a:spcPts val="800"/>
              </a:spcAft>
              <a:defRPr/>
            </a:pPr>
            <a:r>
              <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D.	</a:t>
            </a:r>
            <a:r>
              <a:rPr kumimoji="0" lang="en-US" sz="2200" b="0" i="0" u="none" strike="noStrike" kern="1200" cap="none" spc="0" normalizeH="0" baseline="0" noProof="0" dirty="0">
                <a:ln>
                  <a:noFill/>
                </a:ln>
                <a:solidFill>
                  <a:prstClr val="black"/>
                </a:solidFill>
                <a:effectLst/>
                <a:highlight>
                  <a:srgbClr val="00FF00"/>
                </a:highlight>
                <a:uLnTx/>
                <a:uFillTx/>
                <a:latin typeface="Verdana" panose="020B0604030504040204" pitchFamily="34" charset="0"/>
                <a:ea typeface="Calibri" panose="020F0502020204030204" pitchFamily="34" charset="0"/>
                <a:cs typeface="Arial" panose="020B0604020202020204" pitchFamily="34" charset="0"/>
              </a:rPr>
              <a:t>Matching Related Data</a:t>
            </a:r>
          </a:p>
        </p:txBody>
      </p:sp>
      <p:pic>
        <p:nvPicPr>
          <p:cNvPr id="3" name="Picture 2">
            <a:extLst>
              <a:ext uri="{FF2B5EF4-FFF2-40B4-BE49-F238E27FC236}">
                <a16:creationId xmlns:a16="http://schemas.microsoft.com/office/drawing/2014/main" id="{E9579A81-6204-A685-41F0-B0DC00A6C92B}"/>
              </a:ext>
            </a:extLst>
          </p:cNvPr>
          <p:cNvPicPr>
            <a:picLocks noChangeAspect="1"/>
          </p:cNvPicPr>
          <p:nvPr/>
        </p:nvPicPr>
        <p:blipFill>
          <a:blip r:embed="rId2"/>
          <a:stretch>
            <a:fillRect/>
          </a:stretch>
        </p:blipFill>
        <p:spPr>
          <a:xfrm>
            <a:off x="2237480" y="4907748"/>
            <a:ext cx="9142657" cy="372722"/>
          </a:xfrm>
          <a:prstGeom prst="rect">
            <a:avLst/>
          </a:prstGeom>
        </p:spPr>
      </p:pic>
      <p:pic>
        <p:nvPicPr>
          <p:cNvPr id="7" name="Picture 6">
            <a:extLst>
              <a:ext uri="{FF2B5EF4-FFF2-40B4-BE49-F238E27FC236}">
                <a16:creationId xmlns:a16="http://schemas.microsoft.com/office/drawing/2014/main" id="{8E94BA35-40FE-6A77-19CB-72F39BDB5528}"/>
              </a:ext>
            </a:extLst>
          </p:cNvPr>
          <p:cNvPicPr>
            <a:picLocks noChangeAspect="1"/>
          </p:cNvPicPr>
          <p:nvPr/>
        </p:nvPicPr>
        <p:blipFill>
          <a:blip r:embed="rId3"/>
          <a:stretch>
            <a:fillRect/>
          </a:stretch>
        </p:blipFill>
        <p:spPr>
          <a:xfrm>
            <a:off x="2208628" y="5465670"/>
            <a:ext cx="9983372" cy="315634"/>
          </a:xfrm>
          <a:prstGeom prst="rect">
            <a:avLst/>
          </a:prstGeom>
        </p:spPr>
      </p:pic>
      <p:sp>
        <p:nvSpPr>
          <p:cNvPr id="8" name="Rectangle 7">
            <a:extLst>
              <a:ext uri="{FF2B5EF4-FFF2-40B4-BE49-F238E27FC236}">
                <a16:creationId xmlns:a16="http://schemas.microsoft.com/office/drawing/2014/main" id="{B9EBBCA0-F0B2-3659-6444-BD447D3F3D39}"/>
              </a:ext>
            </a:extLst>
          </p:cNvPr>
          <p:cNvSpPr/>
          <p:nvPr/>
        </p:nvSpPr>
        <p:spPr>
          <a:xfrm>
            <a:off x="1610016" y="4688537"/>
            <a:ext cx="486030" cy="769441"/>
          </a:xfrm>
          <a:prstGeom prst="rect">
            <a:avLst/>
          </a:prstGeom>
          <a:noFill/>
        </p:spPr>
        <p:txBody>
          <a:bodyPr wrap="non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C</a:t>
            </a:r>
          </a:p>
        </p:txBody>
      </p:sp>
      <p:sp>
        <p:nvSpPr>
          <p:cNvPr id="9" name="Rectangle 8">
            <a:extLst>
              <a:ext uri="{FF2B5EF4-FFF2-40B4-BE49-F238E27FC236}">
                <a16:creationId xmlns:a16="http://schemas.microsoft.com/office/drawing/2014/main" id="{2FFAAC9F-B108-3C45-3DAF-9DCA665B8AD8}"/>
              </a:ext>
            </a:extLst>
          </p:cNvPr>
          <p:cNvSpPr/>
          <p:nvPr/>
        </p:nvSpPr>
        <p:spPr>
          <a:xfrm>
            <a:off x="1468581" y="5238766"/>
            <a:ext cx="768899" cy="769441"/>
          </a:xfrm>
          <a:prstGeom prst="rect">
            <a:avLst/>
          </a:prstGeom>
          <a:noFill/>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D</a:t>
            </a:r>
          </a:p>
        </p:txBody>
      </p:sp>
      <p:pic>
        <p:nvPicPr>
          <p:cNvPr id="11" name="Picture 10">
            <a:extLst>
              <a:ext uri="{FF2B5EF4-FFF2-40B4-BE49-F238E27FC236}">
                <a16:creationId xmlns:a16="http://schemas.microsoft.com/office/drawing/2014/main" id="{F09D59DC-B3FE-C8DF-4C4A-75FDDFFC2BDF}"/>
              </a:ext>
            </a:extLst>
          </p:cNvPr>
          <p:cNvPicPr>
            <a:picLocks noChangeAspect="1"/>
          </p:cNvPicPr>
          <p:nvPr/>
        </p:nvPicPr>
        <p:blipFill>
          <a:blip r:embed="rId4"/>
          <a:stretch>
            <a:fillRect/>
          </a:stretch>
        </p:blipFill>
        <p:spPr>
          <a:xfrm>
            <a:off x="2141331" y="4308124"/>
            <a:ext cx="9521324" cy="372721"/>
          </a:xfrm>
          <a:prstGeom prst="rect">
            <a:avLst/>
          </a:prstGeom>
        </p:spPr>
      </p:pic>
      <p:sp>
        <p:nvSpPr>
          <p:cNvPr id="12" name="Rectangle 11">
            <a:extLst>
              <a:ext uri="{FF2B5EF4-FFF2-40B4-BE49-F238E27FC236}">
                <a16:creationId xmlns:a16="http://schemas.microsoft.com/office/drawing/2014/main" id="{6ED4A180-7D6F-6D46-87D6-850ADE98C9F8}"/>
              </a:ext>
            </a:extLst>
          </p:cNvPr>
          <p:cNvSpPr/>
          <p:nvPr/>
        </p:nvSpPr>
        <p:spPr>
          <a:xfrm>
            <a:off x="1555621" y="4106635"/>
            <a:ext cx="511680" cy="769441"/>
          </a:xfrm>
          <a:prstGeom prst="rect">
            <a:avLst/>
          </a:prstGeom>
          <a:noFill/>
        </p:spPr>
        <p:txBody>
          <a:bodyPr wrap="non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A</a:t>
            </a:r>
          </a:p>
        </p:txBody>
      </p:sp>
    </p:spTree>
    <p:extLst>
      <p:ext uri="{BB962C8B-B14F-4D97-AF65-F5344CB8AC3E}">
        <p14:creationId xmlns:p14="http://schemas.microsoft.com/office/powerpoint/2010/main" val="1101089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2B0A229-F12F-D039-7616-DC67A75A4532}"/>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Question 3</a:t>
            </a:r>
          </a:p>
        </p:txBody>
      </p:sp>
      <p:sp>
        <p:nvSpPr>
          <p:cNvPr id="4" name="TextBox 3">
            <a:extLst>
              <a:ext uri="{FF2B5EF4-FFF2-40B4-BE49-F238E27FC236}">
                <a16:creationId xmlns:a16="http://schemas.microsoft.com/office/drawing/2014/main" id="{6723B987-DA88-5B81-E9DD-4EE202D3CB1A}"/>
              </a:ext>
            </a:extLst>
          </p:cNvPr>
          <p:cNvSpPr txBox="1"/>
          <p:nvPr/>
        </p:nvSpPr>
        <p:spPr>
          <a:xfrm>
            <a:off x="994194" y="1045087"/>
            <a:ext cx="10324970" cy="2834109"/>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pPr marL="228600" marR="0" lvl="0" indent="0" algn="l" defTabSz="457200" rtl="0" eaLnBrk="1" fontAlgn="auto" latinLnBrk="0" hangingPunct="1">
              <a:lnSpc>
                <a:spcPct val="107000"/>
              </a:lnSpc>
              <a:spcBef>
                <a:spcPts val="0"/>
              </a:spcBef>
              <a:spcAft>
                <a:spcPts val="80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True or False. The full outer join is useful when you want to retrieve all the records from both tables, regardless of whether they have matching values in the join condition.</a:t>
            </a:r>
          </a:p>
          <a:p>
            <a:pPr lvl="1">
              <a:lnSpc>
                <a:spcPct val="107000"/>
              </a:lnSpc>
              <a:spcAft>
                <a:spcPts val="800"/>
              </a:spcAft>
              <a:defRPr/>
            </a:pPr>
            <a:r>
              <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A.	True</a:t>
            </a:r>
          </a:p>
          <a:p>
            <a:pPr lvl="1">
              <a:lnSpc>
                <a:spcPct val="107000"/>
              </a:lnSpc>
              <a:spcAft>
                <a:spcPts val="800"/>
              </a:spcAft>
              <a:defRPr/>
            </a:pPr>
            <a:r>
              <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B.	False</a:t>
            </a:r>
          </a:p>
        </p:txBody>
      </p:sp>
    </p:spTree>
    <p:extLst>
      <p:ext uri="{BB962C8B-B14F-4D97-AF65-F5344CB8AC3E}">
        <p14:creationId xmlns:p14="http://schemas.microsoft.com/office/powerpoint/2010/main" val="426244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2B0A229-F12F-D039-7616-DC67A75A4532}"/>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ANSWER 3</a:t>
            </a:r>
          </a:p>
        </p:txBody>
      </p:sp>
      <p:sp>
        <p:nvSpPr>
          <p:cNvPr id="4" name="TextBox 3">
            <a:extLst>
              <a:ext uri="{FF2B5EF4-FFF2-40B4-BE49-F238E27FC236}">
                <a16:creationId xmlns:a16="http://schemas.microsoft.com/office/drawing/2014/main" id="{6723B987-DA88-5B81-E9DD-4EE202D3CB1A}"/>
              </a:ext>
            </a:extLst>
          </p:cNvPr>
          <p:cNvSpPr txBox="1"/>
          <p:nvPr/>
        </p:nvSpPr>
        <p:spPr>
          <a:xfrm>
            <a:off x="994194" y="1045087"/>
            <a:ext cx="10324970" cy="2834109"/>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pPr marL="228600" marR="0" lvl="0" indent="0" algn="l" defTabSz="457200" rtl="0" eaLnBrk="1" fontAlgn="auto" latinLnBrk="0" hangingPunct="1">
              <a:lnSpc>
                <a:spcPct val="107000"/>
              </a:lnSpc>
              <a:spcBef>
                <a:spcPts val="0"/>
              </a:spcBef>
              <a:spcAft>
                <a:spcPts val="80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True or False. The full outer join is useful when you want to retrieve all the records from both tables, regardless of whether they have matching values in the join condition.</a:t>
            </a:r>
          </a:p>
          <a:p>
            <a:pPr lvl="1">
              <a:lnSpc>
                <a:spcPct val="107000"/>
              </a:lnSpc>
              <a:spcAft>
                <a:spcPts val="800"/>
              </a:spcAft>
              <a:defRPr/>
            </a:pPr>
            <a:r>
              <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A.	</a:t>
            </a:r>
            <a:r>
              <a:rPr kumimoji="0" lang="en-US" sz="2200" b="0" i="0" u="none" strike="noStrike" kern="1200" cap="none" spc="0" normalizeH="0" baseline="0" noProof="0" dirty="0">
                <a:ln>
                  <a:noFill/>
                </a:ln>
                <a:solidFill>
                  <a:prstClr val="black"/>
                </a:solidFill>
                <a:effectLst/>
                <a:highlight>
                  <a:srgbClr val="00FF00"/>
                </a:highlight>
                <a:uLnTx/>
                <a:uFillTx/>
                <a:latin typeface="Verdana" panose="020B0604030504040204" pitchFamily="34" charset="0"/>
                <a:ea typeface="Calibri" panose="020F0502020204030204" pitchFamily="34" charset="0"/>
                <a:cs typeface="Arial" panose="020B0604020202020204" pitchFamily="34" charset="0"/>
              </a:rPr>
              <a:t>True</a:t>
            </a:r>
          </a:p>
          <a:p>
            <a:pPr lvl="1">
              <a:lnSpc>
                <a:spcPct val="107000"/>
              </a:lnSpc>
              <a:spcAft>
                <a:spcPts val="800"/>
              </a:spcAft>
              <a:defRPr/>
            </a:pPr>
            <a:r>
              <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B.	False</a:t>
            </a:r>
          </a:p>
        </p:txBody>
      </p:sp>
      <p:pic>
        <p:nvPicPr>
          <p:cNvPr id="3" name="Picture 2">
            <a:extLst>
              <a:ext uri="{FF2B5EF4-FFF2-40B4-BE49-F238E27FC236}">
                <a16:creationId xmlns:a16="http://schemas.microsoft.com/office/drawing/2014/main" id="{06CE5ADD-D582-6369-B8A5-B0A14907D37E}"/>
              </a:ext>
            </a:extLst>
          </p:cNvPr>
          <p:cNvPicPr>
            <a:picLocks noChangeAspect="1"/>
          </p:cNvPicPr>
          <p:nvPr/>
        </p:nvPicPr>
        <p:blipFill>
          <a:blip r:embed="rId2"/>
          <a:stretch>
            <a:fillRect/>
          </a:stretch>
        </p:blipFill>
        <p:spPr>
          <a:xfrm>
            <a:off x="2166866" y="4353340"/>
            <a:ext cx="9639258" cy="343351"/>
          </a:xfrm>
          <a:prstGeom prst="rect">
            <a:avLst/>
          </a:prstGeom>
        </p:spPr>
      </p:pic>
    </p:spTree>
    <p:extLst>
      <p:ext uri="{BB962C8B-B14F-4D97-AF65-F5344CB8AC3E}">
        <p14:creationId xmlns:p14="http://schemas.microsoft.com/office/powerpoint/2010/main" val="954957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588E5-7F70-75B6-EA14-47A09EA5C13F}"/>
              </a:ext>
            </a:extLst>
          </p:cNvPr>
          <p:cNvSpPr txBox="1">
            <a:spLocks/>
          </p:cNvSpPr>
          <p:nvPr/>
        </p:nvSpPr>
        <p:spPr>
          <a:xfrm>
            <a:off x="286328" y="157884"/>
            <a:ext cx="10058400" cy="762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70C0"/>
                </a:solidFill>
              </a:rPr>
              <a:t>The Importance of data combination </a:t>
            </a:r>
          </a:p>
        </p:txBody>
      </p:sp>
      <p:pic>
        <p:nvPicPr>
          <p:cNvPr id="4" name="Picture 3">
            <a:extLst>
              <a:ext uri="{FF2B5EF4-FFF2-40B4-BE49-F238E27FC236}">
                <a16:creationId xmlns:a16="http://schemas.microsoft.com/office/drawing/2014/main" id="{5FF7E031-1A35-2BE1-9A2A-0DC70779DD56}"/>
              </a:ext>
            </a:extLst>
          </p:cNvPr>
          <p:cNvPicPr>
            <a:picLocks noChangeAspect="1"/>
          </p:cNvPicPr>
          <p:nvPr/>
        </p:nvPicPr>
        <p:blipFill>
          <a:blip r:embed="rId2"/>
          <a:stretch>
            <a:fillRect/>
          </a:stretch>
        </p:blipFill>
        <p:spPr>
          <a:xfrm>
            <a:off x="3960257" y="983006"/>
            <a:ext cx="3667637" cy="647790"/>
          </a:xfrm>
          <a:prstGeom prst="rect">
            <a:avLst/>
          </a:prstGeom>
        </p:spPr>
      </p:pic>
      <p:pic>
        <p:nvPicPr>
          <p:cNvPr id="6" name="Picture 5">
            <a:extLst>
              <a:ext uri="{FF2B5EF4-FFF2-40B4-BE49-F238E27FC236}">
                <a16:creationId xmlns:a16="http://schemas.microsoft.com/office/drawing/2014/main" id="{162ED1A0-0F50-BBF3-A47C-4DFF72E5175F}"/>
              </a:ext>
            </a:extLst>
          </p:cNvPr>
          <p:cNvPicPr>
            <a:picLocks noChangeAspect="1"/>
          </p:cNvPicPr>
          <p:nvPr/>
        </p:nvPicPr>
        <p:blipFill>
          <a:blip r:embed="rId3"/>
          <a:stretch>
            <a:fillRect/>
          </a:stretch>
        </p:blipFill>
        <p:spPr>
          <a:xfrm>
            <a:off x="1212467" y="1635109"/>
            <a:ext cx="2486372" cy="3658111"/>
          </a:xfrm>
          <a:prstGeom prst="rect">
            <a:avLst/>
          </a:prstGeom>
        </p:spPr>
      </p:pic>
      <p:pic>
        <p:nvPicPr>
          <p:cNvPr id="8" name="Picture 7">
            <a:extLst>
              <a:ext uri="{FF2B5EF4-FFF2-40B4-BE49-F238E27FC236}">
                <a16:creationId xmlns:a16="http://schemas.microsoft.com/office/drawing/2014/main" id="{DFA185A1-1EA3-F44C-B94C-06DA0E942D07}"/>
              </a:ext>
            </a:extLst>
          </p:cNvPr>
          <p:cNvPicPr>
            <a:picLocks noChangeAspect="1"/>
          </p:cNvPicPr>
          <p:nvPr/>
        </p:nvPicPr>
        <p:blipFill>
          <a:blip r:embed="rId4"/>
          <a:stretch>
            <a:fillRect/>
          </a:stretch>
        </p:blipFill>
        <p:spPr>
          <a:xfrm>
            <a:off x="6890184" y="1539846"/>
            <a:ext cx="2362530" cy="3753374"/>
          </a:xfrm>
          <a:prstGeom prst="rect">
            <a:avLst/>
          </a:prstGeom>
        </p:spPr>
      </p:pic>
      <p:pic>
        <p:nvPicPr>
          <p:cNvPr id="10" name="Picture 9">
            <a:extLst>
              <a:ext uri="{FF2B5EF4-FFF2-40B4-BE49-F238E27FC236}">
                <a16:creationId xmlns:a16="http://schemas.microsoft.com/office/drawing/2014/main" id="{E0B30E46-F7DB-B622-2C19-007312720B81}"/>
              </a:ext>
            </a:extLst>
          </p:cNvPr>
          <p:cNvPicPr>
            <a:picLocks noChangeAspect="1"/>
          </p:cNvPicPr>
          <p:nvPr/>
        </p:nvPicPr>
        <p:blipFill>
          <a:blip r:embed="rId5"/>
          <a:stretch>
            <a:fillRect/>
          </a:stretch>
        </p:blipFill>
        <p:spPr>
          <a:xfrm>
            <a:off x="1511650" y="1693918"/>
            <a:ext cx="8833078" cy="4075093"/>
          </a:xfrm>
          <a:prstGeom prst="rect">
            <a:avLst/>
          </a:prstGeom>
        </p:spPr>
      </p:pic>
    </p:spTree>
    <p:extLst>
      <p:ext uri="{BB962C8B-B14F-4D97-AF65-F5344CB8AC3E}">
        <p14:creationId xmlns:p14="http://schemas.microsoft.com/office/powerpoint/2010/main" val="124385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2B0A229-F12F-D039-7616-DC67A75A4532}"/>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Question 4</a:t>
            </a:r>
          </a:p>
        </p:txBody>
      </p:sp>
      <p:sp>
        <p:nvSpPr>
          <p:cNvPr id="4" name="TextBox 3">
            <a:extLst>
              <a:ext uri="{FF2B5EF4-FFF2-40B4-BE49-F238E27FC236}">
                <a16:creationId xmlns:a16="http://schemas.microsoft.com/office/drawing/2014/main" id="{6723B987-DA88-5B81-E9DD-4EE202D3CB1A}"/>
              </a:ext>
            </a:extLst>
          </p:cNvPr>
          <p:cNvSpPr txBox="1"/>
          <p:nvPr/>
        </p:nvSpPr>
        <p:spPr>
          <a:xfrm>
            <a:off x="994194" y="1045087"/>
            <a:ext cx="10324970" cy="5176353"/>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pPr marL="228600" marR="0" lvl="0" indent="0" algn="l" defTabSz="457200" rtl="0" eaLnBrk="1" fontAlgn="auto" latinLnBrk="0" hangingPunct="1">
              <a:lnSpc>
                <a:spcPct val="107000"/>
              </a:lnSpc>
              <a:spcBef>
                <a:spcPts val="0"/>
              </a:spcBef>
              <a:spcAft>
                <a:spcPts val="800"/>
              </a:spcAft>
              <a:buClrTx/>
              <a:buSzTx/>
              <a:buFontTx/>
              <a:buNone/>
              <a:tabLst/>
              <a:defRPr/>
            </a:pPr>
            <a:r>
              <a:rPr kumimoji="0" lang="en-US"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You import 4 Microsoft Excel tables named Sales, Product, Reseller and Employee into Power Query. </a:t>
            </a:r>
          </a:p>
          <a:p>
            <a:pPr marL="228600" marR="0" lvl="0" indent="0" algn="l" defTabSz="457200" rtl="0" eaLnBrk="1" fontAlgn="auto" latinLnBrk="0" hangingPunct="1">
              <a:lnSpc>
                <a:spcPct val="107000"/>
              </a:lnSpc>
              <a:spcBef>
                <a:spcPts val="0"/>
              </a:spcBef>
              <a:spcAft>
                <a:spcPts val="800"/>
              </a:spcAft>
              <a:buClrTx/>
              <a:buSzTx/>
              <a:buFontTx/>
              <a:buNone/>
              <a:tabLst/>
              <a:defRPr/>
            </a:pPr>
            <a:r>
              <a:rPr kumimoji="0" lang="en-US"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Sales contains the following columns:</a:t>
            </a:r>
          </a:p>
          <a:p>
            <a:pPr lvl="3">
              <a:spcAft>
                <a:spcPts val="800"/>
              </a:spcAft>
              <a:defRPr/>
            </a:pPr>
            <a:r>
              <a:rPr kumimoji="0" lang="en-US"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SalesOrderNumber</a:t>
            </a:r>
            <a:endParaRPr kumimoji="0" lang="en-US"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endParaRPr>
          </a:p>
          <a:p>
            <a:pPr lvl="3">
              <a:spcAft>
                <a:spcPts val="800"/>
              </a:spcAft>
              <a:defRPr/>
            </a:pPr>
            <a:r>
              <a:rPr kumimoji="0" lang="en-US"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OrderDate</a:t>
            </a:r>
            <a:endParaRPr kumimoji="0" lang="en-US"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endParaRPr>
          </a:p>
          <a:p>
            <a:pPr lvl="3">
              <a:spcAft>
                <a:spcPts val="800"/>
              </a:spcAft>
              <a:defRPr/>
            </a:pPr>
            <a:r>
              <a:rPr kumimoji="0" lang="en-US"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ProductKey</a:t>
            </a:r>
            <a:endParaRPr kumimoji="0" lang="en-US"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endParaRPr>
          </a:p>
          <a:p>
            <a:pPr lvl="3">
              <a:spcAft>
                <a:spcPts val="800"/>
              </a:spcAft>
              <a:defRPr/>
            </a:pPr>
            <a:r>
              <a:rPr kumimoji="0" lang="en-US"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ResellerKey</a:t>
            </a:r>
            <a:endParaRPr kumimoji="0" lang="en-US"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endParaRPr>
          </a:p>
          <a:p>
            <a:pPr lvl="3">
              <a:spcAft>
                <a:spcPts val="800"/>
              </a:spcAft>
              <a:defRPr/>
            </a:pPr>
            <a:r>
              <a:rPr kumimoji="0" lang="en-US"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EmployeeKey</a:t>
            </a:r>
            <a:endParaRPr kumimoji="0" lang="en-US"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endParaRPr>
          </a:p>
          <a:p>
            <a:pPr lvl="3">
              <a:spcAft>
                <a:spcPts val="800"/>
              </a:spcAft>
              <a:defRPr/>
            </a:pPr>
            <a:r>
              <a:rPr kumimoji="0" lang="en-US"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SalesTerritoryKey</a:t>
            </a:r>
            <a:endParaRPr kumimoji="0" lang="en-US"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endParaRPr>
          </a:p>
          <a:p>
            <a:pPr lvl="3">
              <a:spcAft>
                <a:spcPts val="800"/>
              </a:spcAft>
              <a:defRPr/>
            </a:pPr>
            <a:r>
              <a:rPr kumimoji="0" lang="en-US"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	Quantity</a:t>
            </a:r>
          </a:p>
          <a:p>
            <a:pPr lvl="3">
              <a:spcAft>
                <a:spcPts val="800"/>
              </a:spcAft>
              <a:defRPr/>
            </a:pPr>
            <a:r>
              <a:rPr kumimoji="0" lang="en-US"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	Unit Price</a:t>
            </a:r>
          </a:p>
          <a:p>
            <a:pPr lvl="3">
              <a:spcAft>
                <a:spcPts val="800"/>
              </a:spcAft>
              <a:defRPr/>
            </a:pPr>
            <a:r>
              <a:rPr kumimoji="0" lang="en-US"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	Sales</a:t>
            </a:r>
          </a:p>
          <a:p>
            <a:pPr lvl="3">
              <a:spcAft>
                <a:spcPts val="800"/>
              </a:spcAft>
              <a:defRPr/>
            </a:pPr>
            <a:r>
              <a:rPr kumimoji="0" lang="en-US"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	Cost</a:t>
            </a:r>
          </a:p>
        </p:txBody>
      </p:sp>
    </p:spTree>
    <p:extLst>
      <p:ext uri="{BB962C8B-B14F-4D97-AF65-F5344CB8AC3E}">
        <p14:creationId xmlns:p14="http://schemas.microsoft.com/office/powerpoint/2010/main" val="1406256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2B0A229-F12F-D039-7616-DC67A75A4532}"/>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Question 4 Cont.</a:t>
            </a:r>
          </a:p>
        </p:txBody>
      </p:sp>
      <p:sp>
        <p:nvSpPr>
          <p:cNvPr id="4" name="TextBox 3">
            <a:extLst>
              <a:ext uri="{FF2B5EF4-FFF2-40B4-BE49-F238E27FC236}">
                <a16:creationId xmlns:a16="http://schemas.microsoft.com/office/drawing/2014/main" id="{6723B987-DA88-5B81-E9DD-4EE202D3CB1A}"/>
              </a:ext>
            </a:extLst>
          </p:cNvPr>
          <p:cNvSpPr txBox="1"/>
          <p:nvPr/>
        </p:nvSpPr>
        <p:spPr>
          <a:xfrm>
            <a:off x="994194" y="1045087"/>
            <a:ext cx="10782170" cy="4689874"/>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pPr marL="228600" marR="0" lvl="0" indent="0" algn="l" defTabSz="457200" rtl="0" eaLnBrk="1" fontAlgn="auto" latinLnBrk="0" hangingPunct="1">
              <a:lnSpc>
                <a:spcPct val="107000"/>
              </a:lnSpc>
              <a:spcBef>
                <a:spcPts val="0"/>
              </a:spcBef>
              <a:spcAft>
                <a:spcPts val="800"/>
              </a:spcAft>
              <a:buClrTx/>
              <a:buSzTx/>
              <a:buFontTx/>
              <a:buNone/>
              <a:tabLst/>
              <a:defRPr/>
            </a:pPr>
            <a:r>
              <a:rPr kumimoji="0" lang="en-US"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Your manager asked you to list Sales data with the descriptive information from the Product, Reseller and Employee tables for the columns which have the suffix “Key”. What should you do to accomplish this task? Select all that apply:</a:t>
            </a:r>
          </a:p>
          <a:p>
            <a:pPr lvl="1">
              <a:lnSpc>
                <a:spcPct val="107000"/>
              </a:lnSpc>
              <a:spcAft>
                <a:spcPts val="800"/>
              </a:spcAft>
              <a:defRPr/>
            </a:pPr>
            <a:r>
              <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A.	Join Sales and Product tables based on the </a:t>
            </a:r>
            <a:r>
              <a:rPr kumimoji="0" lang="en-US" sz="2200" b="0" i="0" u="none" strike="noStrike" kern="1200" cap="none" spc="0" normalizeH="0" baseline="0" noProof="0" dirty="0" err="1">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ProductKey</a:t>
            </a:r>
            <a:r>
              <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 column.</a:t>
            </a:r>
          </a:p>
          <a:p>
            <a:pPr lvl="1">
              <a:lnSpc>
                <a:spcPct val="107000"/>
              </a:lnSpc>
              <a:spcAft>
                <a:spcPts val="800"/>
              </a:spcAft>
              <a:defRPr/>
            </a:pPr>
            <a:r>
              <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B.	Merge the Sales table with the Product, Reseller and Employee tables respectively.</a:t>
            </a:r>
          </a:p>
          <a:p>
            <a:pPr lvl="1">
              <a:lnSpc>
                <a:spcPct val="107000"/>
              </a:lnSpc>
              <a:spcAft>
                <a:spcPts val="800"/>
              </a:spcAft>
              <a:defRPr/>
            </a:pPr>
            <a:r>
              <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C.	Join Sales and Reseller tables based on the </a:t>
            </a:r>
            <a:r>
              <a:rPr kumimoji="0" lang="en-US" sz="2200" b="0" i="0" u="none" strike="noStrike" kern="1200" cap="none" spc="0" normalizeH="0" baseline="0" noProof="0" dirty="0" err="1">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EmployeeKey</a:t>
            </a:r>
            <a:r>
              <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 column.</a:t>
            </a:r>
          </a:p>
          <a:p>
            <a:pPr lvl="1">
              <a:lnSpc>
                <a:spcPct val="107000"/>
              </a:lnSpc>
              <a:spcAft>
                <a:spcPts val="800"/>
              </a:spcAft>
              <a:defRPr/>
            </a:pPr>
            <a:r>
              <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D.	Check the column types of (</a:t>
            </a:r>
            <a:r>
              <a:rPr kumimoji="0" lang="en-US" sz="2200" b="0" i="0" u="none" strike="noStrike" kern="1200" cap="none" spc="0" normalizeH="0" baseline="0" noProof="0" dirty="0" err="1">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ProductKey</a:t>
            </a:r>
            <a:r>
              <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 (</a:t>
            </a:r>
            <a:r>
              <a:rPr kumimoji="0" lang="en-US" sz="2200" b="0" i="0" u="none" strike="noStrike" kern="1200" cap="none" spc="0" normalizeH="0" baseline="0" noProof="0" dirty="0" err="1">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ResellerKey</a:t>
            </a:r>
            <a:r>
              <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 and (</a:t>
            </a:r>
            <a:r>
              <a:rPr kumimoji="0" lang="en-US" sz="2200" b="0" i="0" u="none" strike="noStrike" kern="1200" cap="none" spc="0" normalizeH="0" baseline="0" noProof="0" dirty="0" err="1">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EmployeeKey</a:t>
            </a:r>
            <a:r>
              <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 in the Sales, Product, Reseller and Employee tables.</a:t>
            </a:r>
          </a:p>
          <a:p>
            <a:pPr lvl="1">
              <a:lnSpc>
                <a:spcPct val="107000"/>
              </a:lnSpc>
              <a:spcAft>
                <a:spcPts val="800"/>
              </a:spcAft>
              <a:defRPr/>
            </a:pPr>
            <a:endPar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9963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2B0A229-F12F-D039-7616-DC67A75A4532}"/>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lang="en-US" sz="2800" b="1" dirty="0">
                <a:solidFill>
                  <a:srgbClr val="7B245B"/>
                </a:solidFill>
                <a:latin typeface="Verdana" panose="020B0604030504040204" pitchFamily="34" charset="0"/>
                <a:ea typeface="Times New Roman" panose="02020603050405020304" pitchFamily="18" charset="0"/>
                <a:cs typeface="Times New Roman" panose="02020603050405020304" pitchFamily="18" charset="0"/>
              </a:rPr>
              <a:t>ANSWER</a:t>
            </a: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 4 </a:t>
            </a:r>
          </a:p>
        </p:txBody>
      </p:sp>
      <p:sp>
        <p:nvSpPr>
          <p:cNvPr id="4" name="TextBox 3">
            <a:extLst>
              <a:ext uri="{FF2B5EF4-FFF2-40B4-BE49-F238E27FC236}">
                <a16:creationId xmlns:a16="http://schemas.microsoft.com/office/drawing/2014/main" id="{6723B987-DA88-5B81-E9DD-4EE202D3CB1A}"/>
              </a:ext>
            </a:extLst>
          </p:cNvPr>
          <p:cNvSpPr txBox="1"/>
          <p:nvPr/>
        </p:nvSpPr>
        <p:spPr>
          <a:xfrm>
            <a:off x="994194" y="1045087"/>
            <a:ext cx="10782170" cy="3006592"/>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pPr lvl="1">
              <a:lnSpc>
                <a:spcPct val="107000"/>
              </a:lnSpc>
              <a:spcAft>
                <a:spcPts val="800"/>
              </a:spcAft>
              <a:defRPr/>
            </a:pPr>
            <a:r>
              <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A.	</a:t>
            </a:r>
            <a:r>
              <a:rPr kumimoji="0" lang="en-US" sz="2200" b="0" i="0" u="none" strike="noStrike" kern="1200" cap="none" spc="0" normalizeH="0" baseline="0" noProof="0" dirty="0">
                <a:ln>
                  <a:noFill/>
                </a:ln>
                <a:solidFill>
                  <a:prstClr val="black"/>
                </a:solidFill>
                <a:effectLst/>
                <a:highlight>
                  <a:srgbClr val="00FF00"/>
                </a:highlight>
                <a:uLnTx/>
                <a:uFillTx/>
                <a:latin typeface="Verdana" panose="020B0604030504040204" pitchFamily="34" charset="0"/>
                <a:ea typeface="Calibri" panose="020F0502020204030204" pitchFamily="34" charset="0"/>
                <a:cs typeface="Arial" panose="020B0604020202020204" pitchFamily="34" charset="0"/>
              </a:rPr>
              <a:t>Join Sales and Product tables based on the </a:t>
            </a:r>
            <a:r>
              <a:rPr kumimoji="0" lang="en-US" sz="2200" b="0" i="0" u="none" strike="noStrike" kern="1200" cap="none" spc="0" normalizeH="0" baseline="0" noProof="0" dirty="0" err="1">
                <a:ln>
                  <a:noFill/>
                </a:ln>
                <a:solidFill>
                  <a:prstClr val="black"/>
                </a:solidFill>
                <a:effectLst/>
                <a:highlight>
                  <a:srgbClr val="00FF00"/>
                </a:highlight>
                <a:uLnTx/>
                <a:uFillTx/>
                <a:latin typeface="Verdana" panose="020B0604030504040204" pitchFamily="34" charset="0"/>
                <a:ea typeface="Calibri" panose="020F0502020204030204" pitchFamily="34" charset="0"/>
                <a:cs typeface="Arial" panose="020B0604020202020204" pitchFamily="34" charset="0"/>
              </a:rPr>
              <a:t>ProductKey</a:t>
            </a:r>
            <a:r>
              <a:rPr kumimoji="0" lang="en-US" sz="2200" b="0" i="0" u="none" strike="noStrike" kern="1200" cap="none" spc="0" normalizeH="0" baseline="0" noProof="0" dirty="0">
                <a:ln>
                  <a:noFill/>
                </a:ln>
                <a:solidFill>
                  <a:prstClr val="black"/>
                </a:solidFill>
                <a:effectLst/>
                <a:highlight>
                  <a:srgbClr val="00FF00"/>
                </a:highlight>
                <a:uLnTx/>
                <a:uFillTx/>
                <a:latin typeface="Verdana" panose="020B0604030504040204" pitchFamily="34" charset="0"/>
                <a:ea typeface="Calibri" panose="020F0502020204030204" pitchFamily="34" charset="0"/>
                <a:cs typeface="Arial" panose="020B0604020202020204" pitchFamily="34" charset="0"/>
              </a:rPr>
              <a:t> column</a:t>
            </a:r>
            <a:r>
              <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a:t>
            </a:r>
          </a:p>
          <a:p>
            <a:pPr lvl="1">
              <a:lnSpc>
                <a:spcPct val="107000"/>
              </a:lnSpc>
              <a:spcAft>
                <a:spcPts val="800"/>
              </a:spcAft>
              <a:defRPr/>
            </a:pPr>
            <a:r>
              <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B.	</a:t>
            </a:r>
            <a:r>
              <a:rPr kumimoji="0" lang="en-US" sz="2200" b="0" i="0" u="none" strike="noStrike" kern="1200" cap="none" spc="0" normalizeH="0" baseline="0" noProof="0" dirty="0">
                <a:ln>
                  <a:noFill/>
                </a:ln>
                <a:solidFill>
                  <a:prstClr val="black"/>
                </a:solidFill>
                <a:effectLst/>
                <a:highlight>
                  <a:srgbClr val="00FF00"/>
                </a:highlight>
                <a:uLnTx/>
                <a:uFillTx/>
                <a:latin typeface="Verdana" panose="020B0604030504040204" pitchFamily="34" charset="0"/>
                <a:ea typeface="Calibri" panose="020F0502020204030204" pitchFamily="34" charset="0"/>
                <a:cs typeface="Arial" panose="020B0604020202020204" pitchFamily="34" charset="0"/>
              </a:rPr>
              <a:t>Merge the Sales table with the Product, Reseller and Employee tables respectively</a:t>
            </a:r>
            <a:r>
              <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a:t>
            </a:r>
          </a:p>
          <a:p>
            <a:pPr lvl="1">
              <a:lnSpc>
                <a:spcPct val="107000"/>
              </a:lnSpc>
              <a:spcAft>
                <a:spcPts val="800"/>
              </a:spcAft>
              <a:defRPr/>
            </a:pPr>
            <a:r>
              <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C.	Join Sales and Reseller tables based on the </a:t>
            </a:r>
            <a:r>
              <a:rPr kumimoji="0" lang="en-US" sz="2200" b="0" i="0" u="none" strike="noStrike" kern="1200" cap="none" spc="0" normalizeH="0" baseline="0" noProof="0" dirty="0" err="1">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EmployeeKey</a:t>
            </a:r>
            <a:r>
              <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 column.</a:t>
            </a:r>
          </a:p>
          <a:p>
            <a:pPr lvl="1">
              <a:lnSpc>
                <a:spcPct val="107000"/>
              </a:lnSpc>
              <a:spcAft>
                <a:spcPts val="800"/>
              </a:spcAft>
              <a:defRPr/>
            </a:pPr>
            <a:r>
              <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D.	</a:t>
            </a:r>
            <a:r>
              <a:rPr kumimoji="0" lang="en-US" sz="2200" b="0" i="0" u="none" strike="noStrike" kern="1200" cap="none" spc="0" normalizeH="0" baseline="0" noProof="0" dirty="0">
                <a:ln>
                  <a:noFill/>
                </a:ln>
                <a:solidFill>
                  <a:prstClr val="black"/>
                </a:solidFill>
                <a:effectLst/>
                <a:highlight>
                  <a:srgbClr val="00FF00"/>
                </a:highlight>
                <a:uLnTx/>
                <a:uFillTx/>
                <a:latin typeface="Verdana" panose="020B0604030504040204" pitchFamily="34" charset="0"/>
                <a:ea typeface="Calibri" panose="020F0502020204030204" pitchFamily="34" charset="0"/>
                <a:cs typeface="Arial" panose="020B0604020202020204" pitchFamily="34" charset="0"/>
              </a:rPr>
              <a:t>Check the column types of (</a:t>
            </a:r>
            <a:r>
              <a:rPr kumimoji="0" lang="en-US" sz="2200" b="0" i="0" u="none" strike="noStrike" kern="1200" cap="none" spc="0" normalizeH="0" baseline="0" noProof="0" dirty="0" err="1">
                <a:ln>
                  <a:noFill/>
                </a:ln>
                <a:solidFill>
                  <a:prstClr val="black"/>
                </a:solidFill>
                <a:effectLst/>
                <a:highlight>
                  <a:srgbClr val="00FF00"/>
                </a:highlight>
                <a:uLnTx/>
                <a:uFillTx/>
                <a:latin typeface="Verdana" panose="020B0604030504040204" pitchFamily="34" charset="0"/>
                <a:ea typeface="Calibri" panose="020F0502020204030204" pitchFamily="34" charset="0"/>
                <a:cs typeface="Arial" panose="020B0604020202020204" pitchFamily="34" charset="0"/>
              </a:rPr>
              <a:t>ProductKey</a:t>
            </a:r>
            <a:r>
              <a:rPr kumimoji="0" lang="en-US" sz="2200" b="0" i="0" u="none" strike="noStrike" kern="1200" cap="none" spc="0" normalizeH="0" baseline="0" noProof="0" dirty="0">
                <a:ln>
                  <a:noFill/>
                </a:ln>
                <a:solidFill>
                  <a:prstClr val="black"/>
                </a:solidFill>
                <a:effectLst/>
                <a:highlight>
                  <a:srgbClr val="00FF00"/>
                </a:highlight>
                <a:uLnTx/>
                <a:uFillTx/>
                <a:latin typeface="Verdana" panose="020B0604030504040204" pitchFamily="34" charset="0"/>
                <a:ea typeface="Calibri" panose="020F0502020204030204" pitchFamily="34" charset="0"/>
                <a:cs typeface="Arial" panose="020B0604020202020204" pitchFamily="34" charset="0"/>
              </a:rPr>
              <a:t>), (</a:t>
            </a:r>
            <a:r>
              <a:rPr kumimoji="0" lang="en-US" sz="2200" b="0" i="0" u="none" strike="noStrike" kern="1200" cap="none" spc="0" normalizeH="0" baseline="0" noProof="0" dirty="0" err="1">
                <a:ln>
                  <a:noFill/>
                </a:ln>
                <a:solidFill>
                  <a:prstClr val="black"/>
                </a:solidFill>
                <a:effectLst/>
                <a:highlight>
                  <a:srgbClr val="00FF00"/>
                </a:highlight>
                <a:uLnTx/>
                <a:uFillTx/>
                <a:latin typeface="Verdana" panose="020B0604030504040204" pitchFamily="34" charset="0"/>
                <a:ea typeface="Calibri" panose="020F0502020204030204" pitchFamily="34" charset="0"/>
                <a:cs typeface="Arial" panose="020B0604020202020204" pitchFamily="34" charset="0"/>
              </a:rPr>
              <a:t>ResellerKey</a:t>
            </a:r>
            <a:r>
              <a:rPr kumimoji="0" lang="en-US" sz="2200" b="0" i="0" u="none" strike="noStrike" kern="1200" cap="none" spc="0" normalizeH="0" baseline="0" noProof="0" dirty="0">
                <a:ln>
                  <a:noFill/>
                </a:ln>
                <a:solidFill>
                  <a:prstClr val="black"/>
                </a:solidFill>
                <a:effectLst/>
                <a:highlight>
                  <a:srgbClr val="00FF00"/>
                </a:highlight>
                <a:uLnTx/>
                <a:uFillTx/>
                <a:latin typeface="Verdana" panose="020B0604030504040204" pitchFamily="34" charset="0"/>
                <a:ea typeface="Calibri" panose="020F0502020204030204" pitchFamily="34" charset="0"/>
                <a:cs typeface="Arial" panose="020B0604020202020204" pitchFamily="34" charset="0"/>
              </a:rPr>
              <a:t>) and (</a:t>
            </a:r>
            <a:r>
              <a:rPr kumimoji="0" lang="en-US" sz="2200" b="0" i="0" u="none" strike="noStrike" kern="1200" cap="none" spc="0" normalizeH="0" baseline="0" noProof="0" dirty="0" err="1">
                <a:ln>
                  <a:noFill/>
                </a:ln>
                <a:solidFill>
                  <a:prstClr val="black"/>
                </a:solidFill>
                <a:effectLst/>
                <a:highlight>
                  <a:srgbClr val="00FF00"/>
                </a:highlight>
                <a:uLnTx/>
                <a:uFillTx/>
                <a:latin typeface="Verdana" panose="020B0604030504040204" pitchFamily="34" charset="0"/>
                <a:ea typeface="Calibri" panose="020F0502020204030204" pitchFamily="34" charset="0"/>
                <a:cs typeface="Arial" panose="020B0604020202020204" pitchFamily="34" charset="0"/>
              </a:rPr>
              <a:t>EmployeeKey</a:t>
            </a:r>
            <a:r>
              <a:rPr kumimoji="0" lang="en-US" sz="2200" b="0" i="0" u="none" strike="noStrike" kern="1200" cap="none" spc="0" normalizeH="0" baseline="0" noProof="0" dirty="0">
                <a:ln>
                  <a:noFill/>
                </a:ln>
                <a:solidFill>
                  <a:prstClr val="black"/>
                </a:solidFill>
                <a:effectLst/>
                <a:highlight>
                  <a:srgbClr val="00FF00"/>
                </a:highlight>
                <a:uLnTx/>
                <a:uFillTx/>
                <a:latin typeface="Verdana" panose="020B0604030504040204" pitchFamily="34" charset="0"/>
                <a:ea typeface="Calibri" panose="020F0502020204030204" pitchFamily="34" charset="0"/>
                <a:cs typeface="Arial" panose="020B0604020202020204" pitchFamily="34" charset="0"/>
              </a:rPr>
              <a:t>) in the Sales, Product, Reseller and Employee tables</a:t>
            </a:r>
            <a:r>
              <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a:t>
            </a:r>
          </a:p>
          <a:p>
            <a:pPr lvl="1">
              <a:lnSpc>
                <a:spcPct val="107000"/>
              </a:lnSpc>
              <a:spcAft>
                <a:spcPts val="800"/>
              </a:spcAft>
              <a:defRPr/>
            </a:pPr>
            <a:endPar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79264D5D-83BF-24B0-8CF3-C8D9AB083302}"/>
              </a:ext>
            </a:extLst>
          </p:cNvPr>
          <p:cNvPicPr>
            <a:picLocks noChangeAspect="1"/>
          </p:cNvPicPr>
          <p:nvPr/>
        </p:nvPicPr>
        <p:blipFill>
          <a:blip r:embed="rId2"/>
          <a:stretch>
            <a:fillRect/>
          </a:stretch>
        </p:blipFill>
        <p:spPr>
          <a:xfrm>
            <a:off x="2641021" y="4226275"/>
            <a:ext cx="6909957" cy="387928"/>
          </a:xfrm>
          <a:prstGeom prst="rect">
            <a:avLst/>
          </a:prstGeom>
        </p:spPr>
      </p:pic>
      <p:pic>
        <p:nvPicPr>
          <p:cNvPr id="7" name="Picture 6">
            <a:extLst>
              <a:ext uri="{FF2B5EF4-FFF2-40B4-BE49-F238E27FC236}">
                <a16:creationId xmlns:a16="http://schemas.microsoft.com/office/drawing/2014/main" id="{FAD4893C-3A61-7673-0F55-5F473BE8B37A}"/>
              </a:ext>
            </a:extLst>
          </p:cNvPr>
          <p:cNvPicPr>
            <a:picLocks noChangeAspect="1"/>
          </p:cNvPicPr>
          <p:nvPr/>
        </p:nvPicPr>
        <p:blipFill>
          <a:blip r:embed="rId3"/>
          <a:stretch>
            <a:fillRect/>
          </a:stretch>
        </p:blipFill>
        <p:spPr>
          <a:xfrm>
            <a:off x="2641021" y="4614203"/>
            <a:ext cx="8411749" cy="285790"/>
          </a:xfrm>
          <a:prstGeom prst="rect">
            <a:avLst/>
          </a:prstGeom>
        </p:spPr>
      </p:pic>
      <p:sp>
        <p:nvSpPr>
          <p:cNvPr id="8" name="Rectangle 7">
            <a:extLst>
              <a:ext uri="{FF2B5EF4-FFF2-40B4-BE49-F238E27FC236}">
                <a16:creationId xmlns:a16="http://schemas.microsoft.com/office/drawing/2014/main" id="{ED194061-984D-208F-4216-547D21D582FF}"/>
              </a:ext>
            </a:extLst>
          </p:cNvPr>
          <p:cNvSpPr/>
          <p:nvPr/>
        </p:nvSpPr>
        <p:spPr>
          <a:xfrm>
            <a:off x="2154480" y="4093244"/>
            <a:ext cx="393056" cy="523220"/>
          </a:xfrm>
          <a:prstGeom prst="rect">
            <a:avLst/>
          </a:prstGeom>
          <a:noFill/>
        </p:spPr>
        <p:txBody>
          <a:bodyPr wrap="none" lIns="91440" tIns="45720" rIns="91440" bIns="45720">
            <a:spAutoFit/>
          </a:bodyPr>
          <a:lstStyle/>
          <a:p>
            <a:pPr algn="ctr"/>
            <a:r>
              <a:rPr lang="en-US" sz="2800" b="0" cap="none" spc="0" dirty="0">
                <a:ln w="0"/>
                <a:solidFill>
                  <a:schemeClr val="tx1"/>
                </a:solidFill>
                <a:effectLst>
                  <a:outerShdw blurRad="38100" dist="19050" dir="2700000" algn="tl" rotWithShape="0">
                    <a:schemeClr val="dk1">
                      <a:alpha val="40000"/>
                    </a:schemeClr>
                  </a:outerShdw>
                </a:effectLst>
              </a:rPr>
              <a:t>A</a:t>
            </a:r>
          </a:p>
        </p:txBody>
      </p:sp>
      <p:sp>
        <p:nvSpPr>
          <p:cNvPr id="9" name="Rectangle 8">
            <a:extLst>
              <a:ext uri="{FF2B5EF4-FFF2-40B4-BE49-F238E27FC236}">
                <a16:creationId xmlns:a16="http://schemas.microsoft.com/office/drawing/2014/main" id="{9B36A7BE-35A6-81CE-AF03-B12974AF8389}"/>
              </a:ext>
            </a:extLst>
          </p:cNvPr>
          <p:cNvSpPr/>
          <p:nvPr/>
        </p:nvSpPr>
        <p:spPr>
          <a:xfrm>
            <a:off x="2148068" y="4495488"/>
            <a:ext cx="405881" cy="523220"/>
          </a:xfrm>
          <a:prstGeom prst="rect">
            <a:avLst/>
          </a:prstGeom>
          <a:noFill/>
        </p:spPr>
        <p:txBody>
          <a:bodyPr wrap="none" lIns="91440" tIns="45720" rIns="91440" bIns="45720">
            <a:spAutoFit/>
          </a:bodyPr>
          <a:lstStyle/>
          <a:p>
            <a:pPr algn="ctr"/>
            <a:r>
              <a:rPr lang="en-US" sz="2800" b="0" cap="none" spc="0" dirty="0">
                <a:ln w="0"/>
                <a:solidFill>
                  <a:schemeClr val="tx1"/>
                </a:solidFill>
                <a:effectLst>
                  <a:outerShdw blurRad="38100" dist="19050" dir="2700000" algn="tl" rotWithShape="0">
                    <a:schemeClr val="dk1">
                      <a:alpha val="40000"/>
                    </a:schemeClr>
                  </a:outerShdw>
                </a:effectLst>
              </a:rPr>
              <a:t>D</a:t>
            </a:r>
          </a:p>
        </p:txBody>
      </p:sp>
      <p:pic>
        <p:nvPicPr>
          <p:cNvPr id="11" name="Picture 10">
            <a:extLst>
              <a:ext uri="{FF2B5EF4-FFF2-40B4-BE49-F238E27FC236}">
                <a16:creationId xmlns:a16="http://schemas.microsoft.com/office/drawing/2014/main" id="{7D165318-6477-E4A1-293A-898587B42D5D}"/>
              </a:ext>
            </a:extLst>
          </p:cNvPr>
          <p:cNvPicPr>
            <a:picLocks noChangeAspect="1"/>
          </p:cNvPicPr>
          <p:nvPr/>
        </p:nvPicPr>
        <p:blipFill>
          <a:blip r:embed="rId4"/>
          <a:stretch>
            <a:fillRect/>
          </a:stretch>
        </p:blipFill>
        <p:spPr>
          <a:xfrm>
            <a:off x="2641021" y="5086672"/>
            <a:ext cx="8240275" cy="362001"/>
          </a:xfrm>
          <a:prstGeom prst="rect">
            <a:avLst/>
          </a:prstGeom>
        </p:spPr>
      </p:pic>
      <p:sp>
        <p:nvSpPr>
          <p:cNvPr id="12" name="Rectangle 11">
            <a:extLst>
              <a:ext uri="{FF2B5EF4-FFF2-40B4-BE49-F238E27FC236}">
                <a16:creationId xmlns:a16="http://schemas.microsoft.com/office/drawing/2014/main" id="{F05DD41F-9850-E234-D55A-1C696DD3973F}"/>
              </a:ext>
            </a:extLst>
          </p:cNvPr>
          <p:cNvSpPr/>
          <p:nvPr/>
        </p:nvSpPr>
        <p:spPr>
          <a:xfrm>
            <a:off x="2160892" y="4925453"/>
            <a:ext cx="380232" cy="523220"/>
          </a:xfrm>
          <a:prstGeom prst="rect">
            <a:avLst/>
          </a:prstGeom>
          <a:noFill/>
        </p:spPr>
        <p:txBody>
          <a:bodyPr wrap="none" lIns="91440" tIns="45720" rIns="91440" bIns="45720">
            <a:spAutoFit/>
          </a:bodyPr>
          <a:lstStyle/>
          <a:p>
            <a:pPr algn="ctr"/>
            <a:r>
              <a:rPr lang="en-US" sz="2800" b="0" cap="none" spc="0" dirty="0">
                <a:ln w="0"/>
                <a:solidFill>
                  <a:schemeClr val="tx1"/>
                </a:solidFill>
                <a:effectLst>
                  <a:outerShdw blurRad="38100" dist="19050" dir="2700000" algn="tl" rotWithShape="0">
                    <a:schemeClr val="dk1">
                      <a:alpha val="40000"/>
                    </a:schemeClr>
                  </a:outerShdw>
                </a:effectLst>
              </a:rPr>
              <a:t>B</a:t>
            </a:r>
          </a:p>
        </p:txBody>
      </p:sp>
    </p:spTree>
    <p:extLst>
      <p:ext uri="{BB962C8B-B14F-4D97-AF65-F5344CB8AC3E}">
        <p14:creationId xmlns:p14="http://schemas.microsoft.com/office/powerpoint/2010/main" val="3092598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2B0A229-F12F-D039-7616-DC67A75A4532}"/>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Question </a:t>
            </a:r>
            <a:r>
              <a:rPr lang="en-US" sz="2800" b="1" dirty="0">
                <a:solidFill>
                  <a:srgbClr val="7B245B"/>
                </a:solidFill>
                <a:latin typeface="Verdana" panose="020B0604030504040204" pitchFamily="34" charset="0"/>
                <a:ea typeface="Times New Roman" panose="02020603050405020304" pitchFamily="18" charset="0"/>
                <a:cs typeface="Times New Roman" panose="02020603050405020304" pitchFamily="18" charset="0"/>
              </a:rPr>
              <a:t>5</a:t>
            </a:r>
            <a:endPar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723B987-DA88-5B81-E9DD-4EE202D3CB1A}"/>
              </a:ext>
            </a:extLst>
          </p:cNvPr>
          <p:cNvSpPr txBox="1"/>
          <p:nvPr/>
        </p:nvSpPr>
        <p:spPr>
          <a:xfrm>
            <a:off x="994194" y="1045087"/>
            <a:ext cx="10782170" cy="4001737"/>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r>
              <a:rPr lang="en-US" sz="1800" dirty="0">
                <a:solidFill>
                  <a:srgbClr val="333333"/>
                </a:solidFill>
                <a:effectLst/>
                <a:latin typeface="Arial" panose="020B0604020202020204" pitchFamily="34" charset="0"/>
                <a:ea typeface="Times New Roman" panose="02020603050405020304" pitchFamily="18" charset="0"/>
              </a:rPr>
              <a:t>You import two Microsoft Excel tables named </a:t>
            </a:r>
            <a:r>
              <a:rPr lang="en-US" sz="1800" i="1" dirty="0">
                <a:solidFill>
                  <a:srgbClr val="333333"/>
                </a:solidFill>
                <a:effectLst/>
                <a:latin typeface="Arial" panose="020B0604020202020204" pitchFamily="34" charset="0"/>
                <a:ea typeface="Times New Roman" panose="02020603050405020304" pitchFamily="18" charset="0"/>
              </a:rPr>
              <a:t>Product </a:t>
            </a:r>
            <a:r>
              <a:rPr lang="en-US" sz="1800" dirty="0">
                <a:solidFill>
                  <a:srgbClr val="333333"/>
                </a:solidFill>
                <a:effectLst/>
                <a:latin typeface="Arial" panose="020B0604020202020204" pitchFamily="34" charset="0"/>
                <a:ea typeface="Times New Roman" panose="02020603050405020304" pitchFamily="18" charset="0"/>
              </a:rPr>
              <a:t>and </a:t>
            </a:r>
            <a:r>
              <a:rPr lang="en-US" sz="1800" i="1" dirty="0">
                <a:solidFill>
                  <a:srgbClr val="333333"/>
                </a:solidFill>
                <a:effectLst/>
                <a:latin typeface="Arial" panose="020B0604020202020204" pitchFamily="34" charset="0"/>
                <a:ea typeface="Times New Roman" panose="02020603050405020304" pitchFamily="18" charset="0"/>
              </a:rPr>
              <a:t>Categories</a:t>
            </a:r>
            <a:r>
              <a:rPr lang="en-US" sz="1800" dirty="0">
                <a:solidFill>
                  <a:srgbClr val="333333"/>
                </a:solidFill>
                <a:effectLst/>
                <a:latin typeface="Arial" panose="020B0604020202020204" pitchFamily="34" charset="0"/>
                <a:ea typeface="Times New Roman" panose="02020603050405020304" pitchFamily="18" charset="0"/>
              </a:rPr>
              <a:t> into Power Query. There are 319 rows in the </a:t>
            </a:r>
            <a:r>
              <a:rPr lang="en-US" sz="1800" b="1" i="1" dirty="0">
                <a:solidFill>
                  <a:srgbClr val="333333"/>
                </a:solidFill>
                <a:effectLst/>
                <a:latin typeface="Arial" panose="020B0604020202020204" pitchFamily="34" charset="0"/>
                <a:ea typeface="Times New Roman" panose="02020603050405020304" pitchFamily="18" charset="0"/>
              </a:rPr>
              <a:t>Product</a:t>
            </a:r>
            <a:r>
              <a:rPr lang="en-US" sz="1800" dirty="0">
                <a:solidFill>
                  <a:srgbClr val="333333"/>
                </a:solidFill>
                <a:effectLst/>
                <a:latin typeface="Arial" panose="020B0604020202020204" pitchFamily="34" charset="0"/>
                <a:ea typeface="Times New Roman" panose="02020603050405020304" pitchFamily="18" charset="0"/>
              </a:rPr>
              <a:t> table. Nine of the total rows in the </a:t>
            </a:r>
            <a:r>
              <a:rPr lang="en-US" sz="1800" i="1" dirty="0">
                <a:solidFill>
                  <a:srgbClr val="333333"/>
                </a:solidFill>
                <a:effectLst/>
                <a:latin typeface="Arial" panose="020B0604020202020204" pitchFamily="34" charset="0"/>
                <a:ea typeface="Times New Roman" panose="02020603050405020304" pitchFamily="18" charset="0"/>
              </a:rPr>
              <a:t>Product</a:t>
            </a:r>
            <a:r>
              <a:rPr lang="en-US" sz="1800" dirty="0">
                <a:solidFill>
                  <a:srgbClr val="333333"/>
                </a:solidFill>
                <a:effectLst/>
                <a:latin typeface="Arial" panose="020B0604020202020204" pitchFamily="34" charset="0"/>
                <a:ea typeface="Times New Roman" panose="02020603050405020304" pitchFamily="18" charset="0"/>
              </a:rPr>
              <a:t> table do not have Categories data, so the </a:t>
            </a:r>
            <a:r>
              <a:rPr lang="en-US" sz="1800" b="1" dirty="0" err="1">
                <a:solidFill>
                  <a:srgbClr val="333333"/>
                </a:solidFill>
                <a:effectLst/>
                <a:latin typeface="unset"/>
                <a:ea typeface="Times New Roman" panose="02020603050405020304" pitchFamily="18" charset="0"/>
                <a:cs typeface="Arial" panose="020B0604020202020204" pitchFamily="34" charset="0"/>
              </a:rPr>
              <a:t>CategoryKey</a:t>
            </a:r>
            <a:r>
              <a:rPr lang="en-US" sz="1800" b="1" dirty="0">
                <a:solidFill>
                  <a:srgbClr val="333333"/>
                </a:solidFill>
                <a:effectLst/>
                <a:latin typeface="unset"/>
                <a:ea typeface="Times New Roman" panose="02020603050405020304" pitchFamily="18" charset="0"/>
                <a:cs typeface="Arial" panose="020B0604020202020204" pitchFamily="34" charset="0"/>
              </a:rPr>
              <a:t> </a:t>
            </a:r>
            <a:r>
              <a:rPr lang="en-US" sz="1800" dirty="0">
                <a:solidFill>
                  <a:srgbClr val="333333"/>
                </a:solidFill>
                <a:effectLst/>
                <a:latin typeface="Arial" panose="020B0604020202020204" pitchFamily="34" charset="0"/>
                <a:ea typeface="Times New Roman" panose="02020603050405020304" pitchFamily="18" charset="0"/>
              </a:rPr>
              <a:t>of these rows has </a:t>
            </a:r>
            <a:r>
              <a:rPr lang="en-US" sz="1800" b="1" dirty="0">
                <a:solidFill>
                  <a:srgbClr val="333333"/>
                </a:solidFill>
                <a:effectLst/>
                <a:latin typeface="unset"/>
                <a:ea typeface="Times New Roman" panose="02020603050405020304" pitchFamily="18" charset="0"/>
                <a:cs typeface="Arial" panose="020B0604020202020204" pitchFamily="34" charset="0"/>
              </a:rPr>
              <a:t>NULL </a:t>
            </a:r>
            <a:r>
              <a:rPr lang="en-US" sz="1800" dirty="0">
                <a:solidFill>
                  <a:srgbClr val="333333"/>
                </a:solidFill>
                <a:effectLst/>
                <a:latin typeface="Arial" panose="020B0604020202020204" pitchFamily="34" charset="0"/>
                <a:ea typeface="Times New Roman" panose="02020603050405020304" pitchFamily="18" charset="0"/>
              </a:rPr>
              <a:t>values. </a:t>
            </a:r>
            <a:endParaRPr lang="en-US" sz="1800" dirty="0">
              <a:effectLst/>
              <a:latin typeface="Times New Roman" panose="02020603050405020304" pitchFamily="18" charset="0"/>
              <a:ea typeface="Times New Roman" panose="02020603050405020304" pitchFamily="18" charset="0"/>
            </a:endParaRPr>
          </a:p>
          <a:p>
            <a:r>
              <a:rPr lang="en-US" sz="1800" dirty="0">
                <a:solidFill>
                  <a:srgbClr val="333333"/>
                </a:solidFill>
                <a:effectLst/>
                <a:latin typeface="Arial" panose="020B0604020202020204" pitchFamily="34" charset="0"/>
                <a:ea typeface="Times New Roman" panose="02020603050405020304" pitchFamily="18" charset="0"/>
              </a:rPr>
              <a:t>Your manager asked you to list Product data by showing their category names including the rows which have NULL values in </a:t>
            </a:r>
            <a:r>
              <a:rPr lang="en-US" sz="1800" b="1" dirty="0" err="1">
                <a:solidFill>
                  <a:srgbClr val="333333"/>
                </a:solidFill>
                <a:effectLst/>
                <a:latin typeface="unset"/>
                <a:ea typeface="Times New Roman" panose="02020603050405020304" pitchFamily="18" charset="0"/>
                <a:cs typeface="Arial" panose="020B0604020202020204" pitchFamily="34" charset="0"/>
              </a:rPr>
              <a:t>CategoryKey</a:t>
            </a:r>
            <a:r>
              <a:rPr lang="en-US" sz="1800" b="1" dirty="0">
                <a:solidFill>
                  <a:srgbClr val="333333"/>
                </a:solidFill>
                <a:effectLst/>
                <a:latin typeface="unset"/>
                <a:ea typeface="Times New Roman" panose="02020603050405020304" pitchFamily="18" charset="0"/>
                <a:cs typeface="Arial" panose="020B0604020202020204" pitchFamily="34" charset="0"/>
              </a:rPr>
              <a:t> </a:t>
            </a:r>
            <a:r>
              <a:rPr lang="en-US" sz="1800" dirty="0">
                <a:solidFill>
                  <a:srgbClr val="333333"/>
                </a:solidFill>
                <a:effectLst/>
                <a:latin typeface="Arial" panose="020B0604020202020204" pitchFamily="34" charset="0"/>
                <a:ea typeface="Times New Roman" panose="02020603050405020304" pitchFamily="18" charset="0"/>
              </a:rPr>
              <a:t>column. What should you do to accomplish this task?</a:t>
            </a:r>
            <a:endParaRPr lang="en-US" sz="1800" dirty="0">
              <a:effectLst/>
              <a:latin typeface="Times New Roman" panose="02020603050405020304" pitchFamily="18" charset="0"/>
              <a:ea typeface="Times New Roman" panose="02020603050405020304" pitchFamily="18" charset="0"/>
            </a:endParaRPr>
          </a:p>
          <a:p>
            <a:r>
              <a:rPr lang="en-US" sz="1800" dirty="0">
                <a:solidFill>
                  <a:srgbClr val="333333"/>
                </a:solidFill>
                <a:effectLst/>
                <a:latin typeface="Arial" panose="020B0604020202020204"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342900" lvl="0" indent="-342900">
              <a:buFont typeface="+mj-lt"/>
              <a:buAutoNum type="alphaUcPeriod"/>
            </a:pPr>
            <a:r>
              <a:rPr lang="en-US" sz="1800" dirty="0">
                <a:solidFill>
                  <a:srgbClr val="333333"/>
                </a:solidFill>
                <a:effectLst/>
                <a:latin typeface="Arial" panose="020B0604020202020204" pitchFamily="34" charset="0"/>
                <a:ea typeface="Times New Roman" panose="02020603050405020304" pitchFamily="18" charset="0"/>
              </a:rPr>
              <a:t>Merge </a:t>
            </a:r>
            <a:r>
              <a:rPr lang="en-US" sz="1800" i="1" dirty="0">
                <a:solidFill>
                  <a:srgbClr val="333333"/>
                </a:solidFill>
                <a:effectLst/>
                <a:latin typeface="Arial" panose="020B0604020202020204" pitchFamily="34" charset="0"/>
                <a:ea typeface="Times New Roman" panose="02020603050405020304" pitchFamily="18" charset="0"/>
              </a:rPr>
              <a:t>Product</a:t>
            </a:r>
            <a:r>
              <a:rPr lang="en-US" sz="1800" dirty="0">
                <a:solidFill>
                  <a:srgbClr val="333333"/>
                </a:solidFill>
                <a:effectLst/>
                <a:latin typeface="Arial" panose="020B0604020202020204" pitchFamily="34" charset="0"/>
                <a:ea typeface="Times New Roman" panose="02020603050405020304" pitchFamily="18" charset="0"/>
              </a:rPr>
              <a:t> and </a:t>
            </a:r>
            <a:r>
              <a:rPr lang="en-US" sz="1800" i="1" dirty="0">
                <a:solidFill>
                  <a:srgbClr val="333333"/>
                </a:solidFill>
                <a:effectLst/>
                <a:latin typeface="Arial" panose="020B0604020202020204" pitchFamily="34" charset="0"/>
                <a:ea typeface="Times New Roman" panose="02020603050405020304" pitchFamily="18" charset="0"/>
              </a:rPr>
              <a:t>Categories</a:t>
            </a:r>
            <a:r>
              <a:rPr lang="en-US" sz="1800" dirty="0">
                <a:solidFill>
                  <a:srgbClr val="333333"/>
                </a:solidFill>
                <a:effectLst/>
                <a:latin typeface="Arial" panose="020B0604020202020204" pitchFamily="34" charset="0"/>
                <a:ea typeface="Times New Roman" panose="02020603050405020304" pitchFamily="18" charset="0"/>
              </a:rPr>
              <a:t> tables based on </a:t>
            </a:r>
            <a:r>
              <a:rPr lang="en-US" sz="1800" b="1" dirty="0" err="1">
                <a:solidFill>
                  <a:srgbClr val="333333"/>
                </a:solidFill>
                <a:effectLst/>
                <a:latin typeface="unset"/>
                <a:ea typeface="Times New Roman" panose="02020603050405020304" pitchFamily="18" charset="0"/>
                <a:cs typeface="Arial" panose="020B0604020202020204" pitchFamily="34" charset="0"/>
              </a:rPr>
              <a:t>CategoryKey</a:t>
            </a:r>
            <a:r>
              <a:rPr lang="en-US" sz="1800" b="1" dirty="0">
                <a:solidFill>
                  <a:srgbClr val="333333"/>
                </a:solidFill>
                <a:effectLst/>
                <a:latin typeface="unset"/>
                <a:ea typeface="Times New Roman" panose="02020603050405020304" pitchFamily="18" charset="0"/>
                <a:cs typeface="Arial" panose="020B0604020202020204" pitchFamily="34" charset="0"/>
              </a:rPr>
              <a:t> </a:t>
            </a:r>
            <a:r>
              <a:rPr lang="en-US" sz="1800" dirty="0">
                <a:solidFill>
                  <a:srgbClr val="333333"/>
                </a:solidFill>
                <a:effectLst/>
                <a:latin typeface="Arial" panose="020B0604020202020204" pitchFamily="34" charset="0"/>
                <a:ea typeface="Times New Roman" panose="02020603050405020304" pitchFamily="18" charset="0"/>
              </a:rPr>
              <a:t>column by choosing</a:t>
            </a:r>
            <a:r>
              <a:rPr lang="en-US" sz="1800" b="1" dirty="0">
                <a:solidFill>
                  <a:srgbClr val="333333"/>
                </a:solidFill>
                <a:effectLst/>
                <a:latin typeface="unset"/>
                <a:ea typeface="Times New Roman" panose="02020603050405020304" pitchFamily="18" charset="0"/>
                <a:cs typeface="Arial" panose="020B0604020202020204" pitchFamily="34" charset="0"/>
              </a:rPr>
              <a:t> Left Outer Join</a:t>
            </a:r>
            <a:r>
              <a:rPr lang="en-US" sz="1800" dirty="0">
                <a:solidFill>
                  <a:srgbClr val="333333"/>
                </a:solidFill>
                <a:effectLst/>
                <a:latin typeface="Arial" panose="020B0604020202020204" pitchFamily="34" charset="0"/>
                <a:ea typeface="Times New Roman" panose="02020603050405020304" pitchFamily="18" charset="0"/>
              </a:rPr>
              <a:t> in the join kind dropdown.</a:t>
            </a:r>
            <a:endParaRPr lang="en-US" sz="1800" dirty="0">
              <a:effectLst/>
              <a:latin typeface="Times New Roman" panose="02020603050405020304" pitchFamily="18" charset="0"/>
              <a:ea typeface="Times New Roman" panose="02020603050405020304" pitchFamily="18" charset="0"/>
            </a:endParaRPr>
          </a:p>
          <a:p>
            <a:pPr marL="342900" lvl="0" indent="-342900">
              <a:buFont typeface="+mj-lt"/>
              <a:buAutoNum type="alphaUcPeriod"/>
            </a:pPr>
            <a:r>
              <a:rPr lang="en-US" sz="1800" dirty="0">
                <a:solidFill>
                  <a:srgbClr val="333333"/>
                </a:solidFill>
                <a:effectLst/>
                <a:latin typeface="Arial" panose="020B0604020202020204" pitchFamily="34" charset="0"/>
                <a:ea typeface="Times New Roman" panose="02020603050405020304" pitchFamily="18" charset="0"/>
              </a:rPr>
              <a:t>Merge </a:t>
            </a:r>
            <a:r>
              <a:rPr lang="en-US" sz="1800" i="1" dirty="0">
                <a:solidFill>
                  <a:srgbClr val="333333"/>
                </a:solidFill>
                <a:effectLst/>
                <a:latin typeface="Arial" panose="020B0604020202020204" pitchFamily="34" charset="0"/>
                <a:ea typeface="Times New Roman" panose="02020603050405020304" pitchFamily="18" charset="0"/>
              </a:rPr>
              <a:t>Product</a:t>
            </a:r>
            <a:r>
              <a:rPr lang="en-US" sz="1800" dirty="0">
                <a:solidFill>
                  <a:srgbClr val="333333"/>
                </a:solidFill>
                <a:effectLst/>
                <a:latin typeface="Arial" panose="020B0604020202020204" pitchFamily="34" charset="0"/>
                <a:ea typeface="Times New Roman" panose="02020603050405020304" pitchFamily="18" charset="0"/>
              </a:rPr>
              <a:t> and </a:t>
            </a:r>
            <a:r>
              <a:rPr lang="en-US" sz="1800" i="1" dirty="0">
                <a:solidFill>
                  <a:srgbClr val="333333"/>
                </a:solidFill>
                <a:effectLst/>
                <a:latin typeface="Arial" panose="020B0604020202020204" pitchFamily="34" charset="0"/>
                <a:ea typeface="Times New Roman" panose="02020603050405020304" pitchFamily="18" charset="0"/>
              </a:rPr>
              <a:t>Categories</a:t>
            </a:r>
            <a:r>
              <a:rPr lang="en-US" sz="1800" dirty="0">
                <a:solidFill>
                  <a:srgbClr val="333333"/>
                </a:solidFill>
                <a:effectLst/>
                <a:latin typeface="Arial" panose="020B0604020202020204" pitchFamily="34" charset="0"/>
                <a:ea typeface="Times New Roman" panose="02020603050405020304" pitchFamily="18" charset="0"/>
              </a:rPr>
              <a:t> tables based on </a:t>
            </a:r>
            <a:r>
              <a:rPr lang="en-US" sz="1800" b="1" dirty="0" err="1">
                <a:solidFill>
                  <a:srgbClr val="333333"/>
                </a:solidFill>
                <a:effectLst/>
                <a:latin typeface="unset"/>
                <a:ea typeface="Times New Roman" panose="02020603050405020304" pitchFamily="18" charset="0"/>
                <a:cs typeface="Arial" panose="020B0604020202020204" pitchFamily="34" charset="0"/>
              </a:rPr>
              <a:t>ResellerKey</a:t>
            </a:r>
            <a:r>
              <a:rPr lang="en-US" sz="1800" b="1" dirty="0">
                <a:solidFill>
                  <a:srgbClr val="333333"/>
                </a:solidFill>
                <a:effectLst/>
                <a:latin typeface="unset"/>
                <a:ea typeface="Times New Roman" panose="02020603050405020304" pitchFamily="18" charset="0"/>
                <a:cs typeface="Arial" panose="020B0604020202020204" pitchFamily="34" charset="0"/>
              </a:rPr>
              <a:t> </a:t>
            </a:r>
            <a:r>
              <a:rPr lang="en-US" sz="1800" dirty="0">
                <a:solidFill>
                  <a:srgbClr val="333333"/>
                </a:solidFill>
                <a:effectLst/>
                <a:latin typeface="Arial" panose="020B0604020202020204" pitchFamily="34" charset="0"/>
                <a:ea typeface="Times New Roman" panose="02020603050405020304" pitchFamily="18" charset="0"/>
              </a:rPr>
              <a:t>column.</a:t>
            </a:r>
            <a:endParaRPr lang="en-US" sz="1800" dirty="0">
              <a:effectLst/>
              <a:latin typeface="Times New Roman" panose="02020603050405020304" pitchFamily="18" charset="0"/>
              <a:ea typeface="Times New Roman" panose="02020603050405020304" pitchFamily="18" charset="0"/>
            </a:endParaRPr>
          </a:p>
          <a:p>
            <a:pPr marL="342900" lvl="0" indent="-342900">
              <a:lnSpc>
                <a:spcPct val="107000"/>
              </a:lnSpc>
              <a:spcAft>
                <a:spcPts val="800"/>
              </a:spcAft>
              <a:buFont typeface="+mj-lt"/>
              <a:buAutoNum type="alphaUcPeriod"/>
            </a:pPr>
            <a:r>
              <a:rPr lang="en-US" sz="1800" dirty="0">
                <a:solidFill>
                  <a:srgbClr val="333333"/>
                </a:solidFill>
                <a:effectLst/>
                <a:latin typeface="Arial" panose="020B0604020202020204" pitchFamily="34" charset="0"/>
                <a:ea typeface="Calibri" panose="020F0502020204030204" pitchFamily="34" charset="0"/>
                <a:cs typeface="Arial" panose="020B0604020202020204" pitchFamily="34" charset="0"/>
              </a:rPr>
              <a:t>Merge </a:t>
            </a:r>
            <a:r>
              <a:rPr lang="en-US" sz="1800" i="1" dirty="0">
                <a:solidFill>
                  <a:srgbClr val="333333"/>
                </a:solidFill>
                <a:effectLst/>
                <a:latin typeface="Arial" panose="020B0604020202020204" pitchFamily="34" charset="0"/>
                <a:ea typeface="Calibri" panose="020F0502020204030204" pitchFamily="34" charset="0"/>
                <a:cs typeface="Arial" panose="020B0604020202020204" pitchFamily="34" charset="0"/>
              </a:rPr>
              <a:t>Product</a:t>
            </a:r>
            <a:r>
              <a:rPr lang="en-US" sz="1800" dirty="0">
                <a:solidFill>
                  <a:srgbClr val="333333"/>
                </a:solidFill>
                <a:effectLst/>
                <a:latin typeface="Arial" panose="020B0604020202020204" pitchFamily="34" charset="0"/>
                <a:ea typeface="Calibri" panose="020F0502020204030204" pitchFamily="34" charset="0"/>
                <a:cs typeface="Arial" panose="020B0604020202020204" pitchFamily="34" charset="0"/>
              </a:rPr>
              <a:t> and </a:t>
            </a:r>
            <a:r>
              <a:rPr lang="en-US" sz="1800" i="1" dirty="0">
                <a:solidFill>
                  <a:srgbClr val="333333"/>
                </a:solidFill>
                <a:effectLst/>
                <a:latin typeface="Arial" panose="020B0604020202020204" pitchFamily="34" charset="0"/>
                <a:ea typeface="Calibri" panose="020F0502020204030204" pitchFamily="34" charset="0"/>
                <a:cs typeface="Arial" panose="020B0604020202020204" pitchFamily="34" charset="0"/>
              </a:rPr>
              <a:t>Categories</a:t>
            </a:r>
            <a:r>
              <a:rPr lang="en-US" sz="1800" dirty="0">
                <a:solidFill>
                  <a:srgbClr val="333333"/>
                </a:solidFill>
                <a:effectLst/>
                <a:latin typeface="Arial" panose="020B0604020202020204" pitchFamily="34" charset="0"/>
                <a:ea typeface="Calibri" panose="020F0502020204030204" pitchFamily="34" charset="0"/>
                <a:cs typeface="Arial" panose="020B0604020202020204" pitchFamily="34" charset="0"/>
              </a:rPr>
              <a:t> tables based on </a:t>
            </a:r>
            <a:r>
              <a:rPr lang="en-US" sz="1800" b="1" dirty="0" err="1">
                <a:solidFill>
                  <a:srgbClr val="333333"/>
                </a:solidFill>
                <a:effectLst/>
                <a:latin typeface="unset"/>
                <a:ea typeface="Calibri" panose="020F0502020204030204" pitchFamily="34" charset="0"/>
                <a:cs typeface="Arial" panose="020B0604020202020204" pitchFamily="34" charset="0"/>
              </a:rPr>
              <a:t>CategoryKey</a:t>
            </a:r>
            <a:r>
              <a:rPr lang="en-US" sz="1800" b="1" dirty="0">
                <a:solidFill>
                  <a:srgbClr val="333333"/>
                </a:solidFill>
                <a:effectLst/>
                <a:latin typeface="unset"/>
                <a:ea typeface="Calibri" panose="020F0502020204030204" pitchFamily="34" charset="0"/>
                <a:cs typeface="Arial" panose="020B0604020202020204" pitchFamily="34" charset="0"/>
              </a:rPr>
              <a:t> </a:t>
            </a:r>
            <a:r>
              <a:rPr lang="en-US" sz="1800" dirty="0">
                <a:solidFill>
                  <a:srgbClr val="333333"/>
                </a:solidFill>
                <a:effectLst/>
                <a:latin typeface="Arial" panose="020B0604020202020204" pitchFamily="34" charset="0"/>
                <a:ea typeface="Calibri" panose="020F0502020204030204" pitchFamily="34" charset="0"/>
                <a:cs typeface="Arial" panose="020B0604020202020204" pitchFamily="34" charset="0"/>
              </a:rPr>
              <a:t>column by choosing </a:t>
            </a:r>
            <a:r>
              <a:rPr lang="en-US" sz="1800" b="1" dirty="0">
                <a:solidFill>
                  <a:srgbClr val="333333"/>
                </a:solidFill>
                <a:effectLst/>
                <a:latin typeface="unset"/>
                <a:ea typeface="Calibri" panose="020F0502020204030204" pitchFamily="34" charset="0"/>
                <a:cs typeface="Arial" panose="020B0604020202020204" pitchFamily="34" charset="0"/>
              </a:rPr>
              <a:t>Inner Join</a:t>
            </a:r>
            <a:r>
              <a:rPr lang="en-US" sz="1800" dirty="0">
                <a:solidFill>
                  <a:srgbClr val="333333"/>
                </a:solidFill>
                <a:effectLst/>
                <a:latin typeface="Arial" panose="020B0604020202020204" pitchFamily="34" charset="0"/>
                <a:ea typeface="Calibri" panose="020F0502020204030204" pitchFamily="34" charset="0"/>
                <a:cs typeface="Arial" panose="020B0604020202020204" pitchFamily="34" charset="0"/>
              </a:rPr>
              <a:t> in the</a:t>
            </a:r>
            <a:endParaRPr lang="en-US" sz="1800" dirty="0">
              <a:effectLst/>
              <a:latin typeface="Verdana" panose="020B0604030504040204" pitchFamily="34" charset="0"/>
              <a:ea typeface="Calibri" panose="020F0502020204030204" pitchFamily="34" charset="0"/>
              <a:cs typeface="Arial" panose="020B0604020202020204" pitchFamily="34" charset="0"/>
            </a:endParaRPr>
          </a:p>
          <a:p>
            <a:pPr lvl="1">
              <a:lnSpc>
                <a:spcPct val="107000"/>
              </a:lnSpc>
              <a:spcAft>
                <a:spcPts val="800"/>
              </a:spcAft>
              <a:defRPr/>
            </a:pPr>
            <a:endPar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91892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2B0A229-F12F-D039-7616-DC67A75A4532}"/>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ANSWER </a:t>
            </a:r>
            <a:r>
              <a:rPr lang="en-US" sz="2800" b="1" dirty="0">
                <a:solidFill>
                  <a:srgbClr val="7B245B"/>
                </a:solidFill>
                <a:latin typeface="Verdana" panose="020B0604030504040204" pitchFamily="34" charset="0"/>
                <a:ea typeface="Times New Roman" panose="02020603050405020304" pitchFamily="18" charset="0"/>
                <a:cs typeface="Times New Roman" panose="02020603050405020304" pitchFamily="18" charset="0"/>
              </a:rPr>
              <a:t>5</a:t>
            </a:r>
            <a:endPar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723B987-DA88-5B81-E9DD-4EE202D3CB1A}"/>
              </a:ext>
            </a:extLst>
          </p:cNvPr>
          <p:cNvSpPr txBox="1"/>
          <p:nvPr/>
        </p:nvSpPr>
        <p:spPr>
          <a:xfrm>
            <a:off x="994194" y="1045087"/>
            <a:ext cx="10782170" cy="4001737"/>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r>
              <a:rPr lang="en-US" sz="1800" dirty="0">
                <a:solidFill>
                  <a:srgbClr val="333333"/>
                </a:solidFill>
                <a:effectLst/>
                <a:latin typeface="Arial" panose="020B0604020202020204" pitchFamily="34" charset="0"/>
                <a:ea typeface="Times New Roman" panose="02020603050405020304" pitchFamily="18" charset="0"/>
              </a:rPr>
              <a:t>You import two Microsoft Excel tables named </a:t>
            </a:r>
            <a:r>
              <a:rPr lang="en-US" sz="1800" i="1" dirty="0">
                <a:solidFill>
                  <a:srgbClr val="333333"/>
                </a:solidFill>
                <a:effectLst/>
                <a:latin typeface="Arial" panose="020B0604020202020204" pitchFamily="34" charset="0"/>
                <a:ea typeface="Times New Roman" panose="02020603050405020304" pitchFamily="18" charset="0"/>
              </a:rPr>
              <a:t>Product </a:t>
            </a:r>
            <a:r>
              <a:rPr lang="en-US" sz="1800" dirty="0">
                <a:solidFill>
                  <a:srgbClr val="333333"/>
                </a:solidFill>
                <a:effectLst/>
                <a:latin typeface="Arial" panose="020B0604020202020204" pitchFamily="34" charset="0"/>
                <a:ea typeface="Times New Roman" panose="02020603050405020304" pitchFamily="18" charset="0"/>
              </a:rPr>
              <a:t>and </a:t>
            </a:r>
            <a:r>
              <a:rPr lang="en-US" sz="1800" i="1" dirty="0">
                <a:solidFill>
                  <a:srgbClr val="333333"/>
                </a:solidFill>
                <a:effectLst/>
                <a:latin typeface="Arial" panose="020B0604020202020204" pitchFamily="34" charset="0"/>
                <a:ea typeface="Times New Roman" panose="02020603050405020304" pitchFamily="18" charset="0"/>
              </a:rPr>
              <a:t>Categories</a:t>
            </a:r>
            <a:r>
              <a:rPr lang="en-US" sz="1800" dirty="0">
                <a:solidFill>
                  <a:srgbClr val="333333"/>
                </a:solidFill>
                <a:effectLst/>
                <a:latin typeface="Arial" panose="020B0604020202020204" pitchFamily="34" charset="0"/>
                <a:ea typeface="Times New Roman" panose="02020603050405020304" pitchFamily="18" charset="0"/>
              </a:rPr>
              <a:t> into Power Query. There are 319 rows in the </a:t>
            </a:r>
            <a:r>
              <a:rPr lang="en-US" sz="1800" b="1" i="1" dirty="0">
                <a:solidFill>
                  <a:srgbClr val="333333"/>
                </a:solidFill>
                <a:effectLst/>
                <a:latin typeface="Arial" panose="020B0604020202020204" pitchFamily="34" charset="0"/>
                <a:ea typeface="Times New Roman" panose="02020603050405020304" pitchFamily="18" charset="0"/>
              </a:rPr>
              <a:t>Product</a:t>
            </a:r>
            <a:r>
              <a:rPr lang="en-US" sz="1800" dirty="0">
                <a:solidFill>
                  <a:srgbClr val="333333"/>
                </a:solidFill>
                <a:effectLst/>
                <a:latin typeface="Arial" panose="020B0604020202020204" pitchFamily="34" charset="0"/>
                <a:ea typeface="Times New Roman" panose="02020603050405020304" pitchFamily="18" charset="0"/>
              </a:rPr>
              <a:t> table. Nine of the total rows in the </a:t>
            </a:r>
            <a:r>
              <a:rPr lang="en-US" sz="1800" i="1" dirty="0">
                <a:solidFill>
                  <a:srgbClr val="333333"/>
                </a:solidFill>
                <a:effectLst/>
                <a:latin typeface="Arial" panose="020B0604020202020204" pitchFamily="34" charset="0"/>
                <a:ea typeface="Times New Roman" panose="02020603050405020304" pitchFamily="18" charset="0"/>
              </a:rPr>
              <a:t>Product</a:t>
            </a:r>
            <a:r>
              <a:rPr lang="en-US" sz="1800" dirty="0">
                <a:solidFill>
                  <a:srgbClr val="333333"/>
                </a:solidFill>
                <a:effectLst/>
                <a:latin typeface="Arial" panose="020B0604020202020204" pitchFamily="34" charset="0"/>
                <a:ea typeface="Times New Roman" panose="02020603050405020304" pitchFamily="18" charset="0"/>
              </a:rPr>
              <a:t> table do not have Categories data, so the </a:t>
            </a:r>
            <a:r>
              <a:rPr lang="en-US" sz="1800" b="1" dirty="0" err="1">
                <a:solidFill>
                  <a:srgbClr val="333333"/>
                </a:solidFill>
                <a:effectLst/>
                <a:latin typeface="unset"/>
                <a:ea typeface="Times New Roman" panose="02020603050405020304" pitchFamily="18" charset="0"/>
                <a:cs typeface="Arial" panose="020B0604020202020204" pitchFamily="34" charset="0"/>
              </a:rPr>
              <a:t>CategoryKey</a:t>
            </a:r>
            <a:r>
              <a:rPr lang="en-US" sz="1800" b="1" dirty="0">
                <a:solidFill>
                  <a:srgbClr val="333333"/>
                </a:solidFill>
                <a:effectLst/>
                <a:latin typeface="unset"/>
                <a:ea typeface="Times New Roman" panose="02020603050405020304" pitchFamily="18" charset="0"/>
                <a:cs typeface="Arial" panose="020B0604020202020204" pitchFamily="34" charset="0"/>
              </a:rPr>
              <a:t> </a:t>
            </a:r>
            <a:r>
              <a:rPr lang="en-US" sz="1800" dirty="0">
                <a:solidFill>
                  <a:srgbClr val="333333"/>
                </a:solidFill>
                <a:effectLst/>
                <a:latin typeface="Arial" panose="020B0604020202020204" pitchFamily="34" charset="0"/>
                <a:ea typeface="Times New Roman" panose="02020603050405020304" pitchFamily="18" charset="0"/>
              </a:rPr>
              <a:t>of these rows has </a:t>
            </a:r>
            <a:r>
              <a:rPr lang="en-US" sz="1800" b="1" dirty="0">
                <a:solidFill>
                  <a:srgbClr val="333333"/>
                </a:solidFill>
                <a:effectLst/>
                <a:latin typeface="unset"/>
                <a:ea typeface="Times New Roman" panose="02020603050405020304" pitchFamily="18" charset="0"/>
                <a:cs typeface="Arial" panose="020B0604020202020204" pitchFamily="34" charset="0"/>
              </a:rPr>
              <a:t>NULL </a:t>
            </a:r>
            <a:r>
              <a:rPr lang="en-US" sz="1800" dirty="0">
                <a:solidFill>
                  <a:srgbClr val="333333"/>
                </a:solidFill>
                <a:effectLst/>
                <a:latin typeface="Arial" panose="020B0604020202020204" pitchFamily="34" charset="0"/>
                <a:ea typeface="Times New Roman" panose="02020603050405020304" pitchFamily="18" charset="0"/>
              </a:rPr>
              <a:t>values. </a:t>
            </a:r>
            <a:endParaRPr lang="en-US" sz="1800" dirty="0">
              <a:effectLst/>
              <a:latin typeface="Times New Roman" panose="02020603050405020304" pitchFamily="18" charset="0"/>
              <a:ea typeface="Times New Roman" panose="02020603050405020304" pitchFamily="18" charset="0"/>
            </a:endParaRPr>
          </a:p>
          <a:p>
            <a:r>
              <a:rPr lang="en-US" sz="1800" dirty="0">
                <a:solidFill>
                  <a:srgbClr val="333333"/>
                </a:solidFill>
                <a:effectLst/>
                <a:latin typeface="Arial" panose="020B0604020202020204" pitchFamily="34" charset="0"/>
                <a:ea typeface="Times New Roman" panose="02020603050405020304" pitchFamily="18" charset="0"/>
              </a:rPr>
              <a:t>Your manager asked you to list Product data by showing their category names including the rows which have NULL values in </a:t>
            </a:r>
            <a:r>
              <a:rPr lang="en-US" sz="1800" b="1" dirty="0" err="1">
                <a:solidFill>
                  <a:srgbClr val="333333"/>
                </a:solidFill>
                <a:effectLst/>
                <a:latin typeface="unset"/>
                <a:ea typeface="Times New Roman" panose="02020603050405020304" pitchFamily="18" charset="0"/>
                <a:cs typeface="Arial" panose="020B0604020202020204" pitchFamily="34" charset="0"/>
              </a:rPr>
              <a:t>CategoryKey</a:t>
            </a:r>
            <a:r>
              <a:rPr lang="en-US" sz="1800" b="1" dirty="0">
                <a:solidFill>
                  <a:srgbClr val="333333"/>
                </a:solidFill>
                <a:effectLst/>
                <a:latin typeface="unset"/>
                <a:ea typeface="Times New Roman" panose="02020603050405020304" pitchFamily="18" charset="0"/>
                <a:cs typeface="Arial" panose="020B0604020202020204" pitchFamily="34" charset="0"/>
              </a:rPr>
              <a:t> </a:t>
            </a:r>
            <a:r>
              <a:rPr lang="en-US" sz="1800" dirty="0">
                <a:solidFill>
                  <a:srgbClr val="333333"/>
                </a:solidFill>
                <a:effectLst/>
                <a:latin typeface="Arial" panose="020B0604020202020204" pitchFamily="34" charset="0"/>
                <a:ea typeface="Times New Roman" panose="02020603050405020304" pitchFamily="18" charset="0"/>
              </a:rPr>
              <a:t>column. What should you do to accomplish this task?</a:t>
            </a:r>
            <a:endParaRPr lang="en-US" sz="1800" dirty="0">
              <a:effectLst/>
              <a:latin typeface="Times New Roman" panose="02020603050405020304" pitchFamily="18" charset="0"/>
              <a:ea typeface="Times New Roman" panose="02020603050405020304" pitchFamily="18" charset="0"/>
            </a:endParaRPr>
          </a:p>
          <a:p>
            <a:r>
              <a:rPr lang="en-US" sz="1800" dirty="0">
                <a:solidFill>
                  <a:srgbClr val="333333"/>
                </a:solidFill>
                <a:effectLst/>
                <a:latin typeface="Arial" panose="020B0604020202020204"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342900" lvl="0" indent="-342900">
              <a:buFont typeface="+mj-lt"/>
              <a:buAutoNum type="alphaUcPeriod"/>
            </a:pPr>
            <a:r>
              <a:rPr lang="en-US" sz="1800" dirty="0">
                <a:solidFill>
                  <a:srgbClr val="333333"/>
                </a:solidFill>
                <a:effectLst/>
                <a:latin typeface="Arial" panose="020B0604020202020204" pitchFamily="34" charset="0"/>
                <a:ea typeface="Times New Roman" panose="02020603050405020304" pitchFamily="18" charset="0"/>
              </a:rPr>
              <a:t>Merge </a:t>
            </a:r>
            <a:r>
              <a:rPr lang="en-US" sz="1800" i="1" dirty="0">
                <a:solidFill>
                  <a:srgbClr val="333333"/>
                </a:solidFill>
                <a:effectLst/>
                <a:latin typeface="Arial" panose="020B0604020202020204" pitchFamily="34" charset="0"/>
                <a:ea typeface="Times New Roman" panose="02020603050405020304" pitchFamily="18" charset="0"/>
              </a:rPr>
              <a:t>Product</a:t>
            </a:r>
            <a:r>
              <a:rPr lang="en-US" sz="1800" dirty="0">
                <a:solidFill>
                  <a:srgbClr val="333333"/>
                </a:solidFill>
                <a:effectLst/>
                <a:latin typeface="Arial" panose="020B0604020202020204" pitchFamily="34" charset="0"/>
                <a:ea typeface="Times New Roman" panose="02020603050405020304" pitchFamily="18" charset="0"/>
              </a:rPr>
              <a:t> and </a:t>
            </a:r>
            <a:r>
              <a:rPr lang="en-US" sz="1800" i="1" dirty="0">
                <a:solidFill>
                  <a:srgbClr val="333333"/>
                </a:solidFill>
                <a:effectLst/>
                <a:latin typeface="Arial" panose="020B0604020202020204" pitchFamily="34" charset="0"/>
                <a:ea typeface="Times New Roman" panose="02020603050405020304" pitchFamily="18" charset="0"/>
              </a:rPr>
              <a:t>Categories</a:t>
            </a:r>
            <a:r>
              <a:rPr lang="en-US" sz="1800" dirty="0">
                <a:solidFill>
                  <a:srgbClr val="333333"/>
                </a:solidFill>
                <a:effectLst/>
                <a:latin typeface="Arial" panose="020B0604020202020204" pitchFamily="34" charset="0"/>
                <a:ea typeface="Times New Roman" panose="02020603050405020304" pitchFamily="18" charset="0"/>
              </a:rPr>
              <a:t> tables based on </a:t>
            </a:r>
            <a:r>
              <a:rPr lang="en-US" sz="1800" b="1" dirty="0" err="1">
                <a:solidFill>
                  <a:srgbClr val="333333"/>
                </a:solidFill>
                <a:effectLst/>
                <a:latin typeface="unset"/>
                <a:ea typeface="Times New Roman" panose="02020603050405020304" pitchFamily="18" charset="0"/>
                <a:cs typeface="Arial" panose="020B0604020202020204" pitchFamily="34" charset="0"/>
              </a:rPr>
              <a:t>CategoryKey</a:t>
            </a:r>
            <a:r>
              <a:rPr lang="en-US" sz="1800" b="1" dirty="0">
                <a:solidFill>
                  <a:srgbClr val="333333"/>
                </a:solidFill>
                <a:effectLst/>
                <a:latin typeface="unset"/>
                <a:ea typeface="Times New Roman" panose="02020603050405020304" pitchFamily="18" charset="0"/>
                <a:cs typeface="Arial" panose="020B0604020202020204" pitchFamily="34" charset="0"/>
              </a:rPr>
              <a:t> </a:t>
            </a:r>
            <a:r>
              <a:rPr lang="en-US" sz="1800" dirty="0">
                <a:solidFill>
                  <a:srgbClr val="333333"/>
                </a:solidFill>
                <a:effectLst/>
                <a:latin typeface="Arial" panose="020B0604020202020204" pitchFamily="34" charset="0"/>
                <a:ea typeface="Times New Roman" panose="02020603050405020304" pitchFamily="18" charset="0"/>
              </a:rPr>
              <a:t>column by choosing</a:t>
            </a:r>
            <a:r>
              <a:rPr lang="en-US" sz="1800" b="1" dirty="0">
                <a:solidFill>
                  <a:srgbClr val="333333"/>
                </a:solidFill>
                <a:effectLst/>
                <a:latin typeface="unset"/>
                <a:ea typeface="Times New Roman" panose="02020603050405020304" pitchFamily="18" charset="0"/>
                <a:cs typeface="Arial" panose="020B0604020202020204" pitchFamily="34" charset="0"/>
              </a:rPr>
              <a:t> Left Outer Join</a:t>
            </a:r>
            <a:r>
              <a:rPr lang="en-US" sz="1800" dirty="0">
                <a:solidFill>
                  <a:srgbClr val="333333"/>
                </a:solidFill>
                <a:effectLst/>
                <a:latin typeface="Arial" panose="020B0604020202020204" pitchFamily="34" charset="0"/>
                <a:ea typeface="Times New Roman" panose="02020603050405020304" pitchFamily="18" charset="0"/>
              </a:rPr>
              <a:t> in the join kind dropdown.</a:t>
            </a:r>
            <a:endParaRPr lang="en-US" sz="1800" dirty="0">
              <a:effectLst/>
              <a:latin typeface="Times New Roman" panose="02020603050405020304" pitchFamily="18" charset="0"/>
              <a:ea typeface="Times New Roman" panose="02020603050405020304" pitchFamily="18" charset="0"/>
            </a:endParaRPr>
          </a:p>
          <a:p>
            <a:pPr marL="342900" lvl="0" indent="-342900">
              <a:buFont typeface="+mj-lt"/>
              <a:buAutoNum type="alphaUcPeriod"/>
            </a:pPr>
            <a:r>
              <a:rPr lang="en-US" sz="1800" dirty="0">
                <a:solidFill>
                  <a:srgbClr val="333333"/>
                </a:solidFill>
                <a:effectLst/>
                <a:latin typeface="Arial" panose="020B0604020202020204" pitchFamily="34" charset="0"/>
                <a:ea typeface="Times New Roman" panose="02020603050405020304" pitchFamily="18" charset="0"/>
              </a:rPr>
              <a:t>Merge </a:t>
            </a:r>
            <a:r>
              <a:rPr lang="en-US" sz="1800" i="1" dirty="0">
                <a:solidFill>
                  <a:srgbClr val="333333"/>
                </a:solidFill>
                <a:effectLst/>
                <a:latin typeface="Arial" panose="020B0604020202020204" pitchFamily="34" charset="0"/>
                <a:ea typeface="Times New Roman" panose="02020603050405020304" pitchFamily="18" charset="0"/>
              </a:rPr>
              <a:t>Product</a:t>
            </a:r>
            <a:r>
              <a:rPr lang="en-US" sz="1800" dirty="0">
                <a:solidFill>
                  <a:srgbClr val="333333"/>
                </a:solidFill>
                <a:effectLst/>
                <a:latin typeface="Arial" panose="020B0604020202020204" pitchFamily="34" charset="0"/>
                <a:ea typeface="Times New Roman" panose="02020603050405020304" pitchFamily="18" charset="0"/>
              </a:rPr>
              <a:t> and </a:t>
            </a:r>
            <a:r>
              <a:rPr lang="en-US" sz="1800" i="1" dirty="0">
                <a:solidFill>
                  <a:srgbClr val="333333"/>
                </a:solidFill>
                <a:effectLst/>
                <a:latin typeface="Arial" panose="020B0604020202020204" pitchFamily="34" charset="0"/>
                <a:ea typeface="Times New Roman" panose="02020603050405020304" pitchFamily="18" charset="0"/>
              </a:rPr>
              <a:t>Categories</a:t>
            </a:r>
            <a:r>
              <a:rPr lang="en-US" sz="1800" dirty="0">
                <a:solidFill>
                  <a:srgbClr val="333333"/>
                </a:solidFill>
                <a:effectLst/>
                <a:latin typeface="Arial" panose="020B0604020202020204" pitchFamily="34" charset="0"/>
                <a:ea typeface="Times New Roman" panose="02020603050405020304" pitchFamily="18" charset="0"/>
              </a:rPr>
              <a:t> tables based on </a:t>
            </a:r>
            <a:r>
              <a:rPr lang="en-US" sz="1800" b="1" dirty="0" err="1">
                <a:solidFill>
                  <a:srgbClr val="333333"/>
                </a:solidFill>
                <a:effectLst/>
                <a:latin typeface="unset"/>
                <a:ea typeface="Times New Roman" panose="02020603050405020304" pitchFamily="18" charset="0"/>
                <a:cs typeface="Arial" panose="020B0604020202020204" pitchFamily="34" charset="0"/>
              </a:rPr>
              <a:t>ResellerKey</a:t>
            </a:r>
            <a:r>
              <a:rPr lang="en-US" sz="1800" b="1" dirty="0">
                <a:solidFill>
                  <a:srgbClr val="333333"/>
                </a:solidFill>
                <a:effectLst/>
                <a:latin typeface="unset"/>
                <a:ea typeface="Times New Roman" panose="02020603050405020304" pitchFamily="18" charset="0"/>
                <a:cs typeface="Arial" panose="020B0604020202020204" pitchFamily="34" charset="0"/>
              </a:rPr>
              <a:t> </a:t>
            </a:r>
            <a:r>
              <a:rPr lang="en-US" sz="1800" dirty="0">
                <a:solidFill>
                  <a:srgbClr val="333333"/>
                </a:solidFill>
                <a:effectLst/>
                <a:latin typeface="Arial" panose="020B0604020202020204" pitchFamily="34" charset="0"/>
                <a:ea typeface="Times New Roman" panose="02020603050405020304" pitchFamily="18" charset="0"/>
              </a:rPr>
              <a:t>column.</a:t>
            </a:r>
            <a:endParaRPr lang="en-US" sz="1800" dirty="0">
              <a:effectLst/>
              <a:latin typeface="Times New Roman" panose="02020603050405020304" pitchFamily="18" charset="0"/>
              <a:ea typeface="Times New Roman" panose="02020603050405020304" pitchFamily="18" charset="0"/>
            </a:endParaRPr>
          </a:p>
          <a:p>
            <a:pPr marL="342900" lvl="0" indent="-342900">
              <a:lnSpc>
                <a:spcPct val="107000"/>
              </a:lnSpc>
              <a:spcAft>
                <a:spcPts val="800"/>
              </a:spcAft>
              <a:buFont typeface="+mj-lt"/>
              <a:buAutoNum type="alphaUcPeriod"/>
            </a:pPr>
            <a:r>
              <a:rPr lang="en-US" sz="1800" dirty="0">
                <a:solidFill>
                  <a:srgbClr val="333333"/>
                </a:solidFill>
                <a:effectLst/>
                <a:highlight>
                  <a:srgbClr val="00FF00"/>
                </a:highlight>
                <a:latin typeface="Arial" panose="020B0604020202020204" pitchFamily="34" charset="0"/>
                <a:ea typeface="Calibri" panose="020F0502020204030204" pitchFamily="34" charset="0"/>
                <a:cs typeface="Arial" panose="020B0604020202020204" pitchFamily="34" charset="0"/>
              </a:rPr>
              <a:t>Merge </a:t>
            </a:r>
            <a:r>
              <a:rPr lang="en-US" sz="1800" i="1" dirty="0">
                <a:solidFill>
                  <a:srgbClr val="333333"/>
                </a:solidFill>
                <a:effectLst/>
                <a:highlight>
                  <a:srgbClr val="00FF00"/>
                </a:highlight>
                <a:latin typeface="Arial" panose="020B0604020202020204" pitchFamily="34" charset="0"/>
                <a:ea typeface="Calibri" panose="020F0502020204030204" pitchFamily="34" charset="0"/>
                <a:cs typeface="Arial" panose="020B0604020202020204" pitchFamily="34" charset="0"/>
              </a:rPr>
              <a:t>Product</a:t>
            </a:r>
            <a:r>
              <a:rPr lang="en-US" sz="1800" dirty="0">
                <a:solidFill>
                  <a:srgbClr val="333333"/>
                </a:solidFill>
                <a:effectLst/>
                <a:highlight>
                  <a:srgbClr val="00FF00"/>
                </a:highlight>
                <a:latin typeface="Arial" panose="020B0604020202020204" pitchFamily="34" charset="0"/>
                <a:ea typeface="Calibri" panose="020F0502020204030204" pitchFamily="34" charset="0"/>
                <a:cs typeface="Arial" panose="020B0604020202020204" pitchFamily="34" charset="0"/>
              </a:rPr>
              <a:t> and </a:t>
            </a:r>
            <a:r>
              <a:rPr lang="en-US" sz="1800" i="1" dirty="0">
                <a:solidFill>
                  <a:srgbClr val="333333"/>
                </a:solidFill>
                <a:effectLst/>
                <a:highlight>
                  <a:srgbClr val="00FF00"/>
                </a:highlight>
                <a:latin typeface="Arial" panose="020B0604020202020204" pitchFamily="34" charset="0"/>
                <a:ea typeface="Calibri" panose="020F0502020204030204" pitchFamily="34" charset="0"/>
                <a:cs typeface="Arial" panose="020B0604020202020204" pitchFamily="34" charset="0"/>
              </a:rPr>
              <a:t>Categories</a:t>
            </a:r>
            <a:r>
              <a:rPr lang="en-US" sz="1800" dirty="0">
                <a:solidFill>
                  <a:srgbClr val="333333"/>
                </a:solidFill>
                <a:effectLst/>
                <a:highlight>
                  <a:srgbClr val="00FF00"/>
                </a:highlight>
                <a:latin typeface="Arial" panose="020B0604020202020204" pitchFamily="34" charset="0"/>
                <a:ea typeface="Calibri" panose="020F0502020204030204" pitchFamily="34" charset="0"/>
                <a:cs typeface="Arial" panose="020B0604020202020204" pitchFamily="34" charset="0"/>
              </a:rPr>
              <a:t> tables based on </a:t>
            </a:r>
            <a:r>
              <a:rPr lang="en-US" sz="1800" b="1" dirty="0" err="1">
                <a:solidFill>
                  <a:srgbClr val="333333"/>
                </a:solidFill>
                <a:effectLst/>
                <a:highlight>
                  <a:srgbClr val="00FF00"/>
                </a:highlight>
                <a:latin typeface="unset"/>
                <a:ea typeface="Calibri" panose="020F0502020204030204" pitchFamily="34" charset="0"/>
                <a:cs typeface="Arial" panose="020B0604020202020204" pitchFamily="34" charset="0"/>
              </a:rPr>
              <a:t>CategoryKey</a:t>
            </a:r>
            <a:r>
              <a:rPr lang="en-US" sz="1800" b="1" dirty="0">
                <a:solidFill>
                  <a:srgbClr val="333333"/>
                </a:solidFill>
                <a:effectLst/>
                <a:highlight>
                  <a:srgbClr val="00FF00"/>
                </a:highlight>
                <a:latin typeface="unset"/>
                <a:ea typeface="Calibri" panose="020F0502020204030204" pitchFamily="34" charset="0"/>
                <a:cs typeface="Arial" panose="020B0604020202020204" pitchFamily="34" charset="0"/>
              </a:rPr>
              <a:t> </a:t>
            </a:r>
            <a:r>
              <a:rPr lang="en-US" sz="1800" dirty="0">
                <a:solidFill>
                  <a:srgbClr val="333333"/>
                </a:solidFill>
                <a:effectLst/>
                <a:highlight>
                  <a:srgbClr val="00FF00"/>
                </a:highlight>
                <a:latin typeface="Arial" panose="020B0604020202020204" pitchFamily="34" charset="0"/>
                <a:ea typeface="Calibri" panose="020F0502020204030204" pitchFamily="34" charset="0"/>
                <a:cs typeface="Arial" panose="020B0604020202020204" pitchFamily="34" charset="0"/>
              </a:rPr>
              <a:t>column by choosing </a:t>
            </a:r>
            <a:r>
              <a:rPr lang="en-US" sz="1800" b="1" dirty="0">
                <a:solidFill>
                  <a:srgbClr val="333333"/>
                </a:solidFill>
                <a:effectLst/>
                <a:highlight>
                  <a:srgbClr val="00FF00"/>
                </a:highlight>
                <a:latin typeface="unset"/>
                <a:ea typeface="Calibri" panose="020F0502020204030204" pitchFamily="34" charset="0"/>
                <a:cs typeface="Arial" panose="020B0604020202020204" pitchFamily="34" charset="0"/>
              </a:rPr>
              <a:t>Inner Join</a:t>
            </a:r>
            <a:r>
              <a:rPr lang="en-US" sz="1800" dirty="0">
                <a:solidFill>
                  <a:srgbClr val="333333"/>
                </a:solidFill>
                <a:effectLst/>
                <a:highlight>
                  <a:srgbClr val="00FF00"/>
                </a:highlight>
                <a:latin typeface="Arial" panose="020B0604020202020204" pitchFamily="34" charset="0"/>
                <a:ea typeface="Calibri" panose="020F0502020204030204" pitchFamily="34" charset="0"/>
                <a:cs typeface="Arial" panose="020B0604020202020204" pitchFamily="34" charset="0"/>
              </a:rPr>
              <a:t> in the</a:t>
            </a:r>
            <a:endParaRPr lang="en-US" sz="1800" dirty="0">
              <a:effectLst/>
              <a:highlight>
                <a:srgbClr val="00FF00"/>
              </a:highlight>
              <a:latin typeface="Verdana" panose="020B0604030504040204" pitchFamily="34" charset="0"/>
              <a:ea typeface="Calibri" panose="020F0502020204030204" pitchFamily="34" charset="0"/>
              <a:cs typeface="Arial" panose="020B0604020202020204" pitchFamily="34" charset="0"/>
            </a:endParaRPr>
          </a:p>
          <a:p>
            <a:pPr lvl="1">
              <a:lnSpc>
                <a:spcPct val="107000"/>
              </a:lnSpc>
              <a:spcAft>
                <a:spcPts val="800"/>
              </a:spcAft>
              <a:defRPr/>
            </a:pPr>
            <a:endParaRPr kumimoji="0" lang="en-US" sz="22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39AF5DA9-2BD9-506A-8D5D-1A6F558EC505}"/>
              </a:ext>
            </a:extLst>
          </p:cNvPr>
          <p:cNvPicPr>
            <a:picLocks noChangeAspect="1"/>
          </p:cNvPicPr>
          <p:nvPr/>
        </p:nvPicPr>
        <p:blipFill>
          <a:blip r:embed="rId2"/>
          <a:stretch>
            <a:fillRect/>
          </a:stretch>
        </p:blipFill>
        <p:spPr>
          <a:xfrm>
            <a:off x="1219959" y="5221419"/>
            <a:ext cx="10276496" cy="410123"/>
          </a:xfrm>
          <a:prstGeom prst="rect">
            <a:avLst/>
          </a:prstGeom>
        </p:spPr>
      </p:pic>
    </p:spTree>
    <p:extLst>
      <p:ext uri="{BB962C8B-B14F-4D97-AF65-F5344CB8AC3E}">
        <p14:creationId xmlns:p14="http://schemas.microsoft.com/office/powerpoint/2010/main" val="2185743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F597B1C-A2B2-6CC1-50C6-FC2568BB3370}"/>
              </a:ext>
            </a:extLst>
          </p:cNvPr>
          <p:cNvGrpSpPr/>
          <p:nvPr/>
        </p:nvGrpSpPr>
        <p:grpSpPr>
          <a:xfrm>
            <a:off x="3528204" y="651737"/>
            <a:ext cx="4830792" cy="5196972"/>
            <a:chOff x="3528204" y="651737"/>
            <a:chExt cx="4830792" cy="5196972"/>
          </a:xfrm>
          <a:solidFill>
            <a:schemeClr val="bg1"/>
          </a:solidFill>
        </p:grpSpPr>
        <p:pic>
          <p:nvPicPr>
            <p:cNvPr id="2050" name="Picture 2" descr="1,719 Thanks Coming Images, Stock Photos, 3D objects, &amp; Vectors |  Shutterstock">
              <a:extLst>
                <a:ext uri="{FF2B5EF4-FFF2-40B4-BE49-F238E27FC236}">
                  <a16:creationId xmlns:a16="http://schemas.microsoft.com/office/drawing/2014/main" id="{1D64DC1B-5D31-76EC-B438-3DB923AA80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8204" y="651737"/>
              <a:ext cx="4822166" cy="5193102"/>
            </a:xfrm>
            <a:prstGeom prst="rect">
              <a:avLst/>
            </a:prstGeom>
            <a:grpFill/>
            <a:ln>
              <a:noFill/>
            </a:ln>
          </p:spPr>
        </p:pic>
        <p:sp>
          <p:nvSpPr>
            <p:cNvPr id="2" name="Rectangle 1">
              <a:extLst>
                <a:ext uri="{FF2B5EF4-FFF2-40B4-BE49-F238E27FC236}">
                  <a16:creationId xmlns:a16="http://schemas.microsoft.com/office/drawing/2014/main" id="{E2AAE2F8-A76E-9F18-B647-54EDF6255401}"/>
                </a:ext>
              </a:extLst>
            </p:cNvPr>
            <p:cNvSpPr/>
            <p:nvPr/>
          </p:nvSpPr>
          <p:spPr>
            <a:xfrm>
              <a:off x="3536830" y="5477774"/>
              <a:ext cx="4822166" cy="370935"/>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73464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2287</TotalTime>
  <Words>1771</Words>
  <Application>Microsoft Office PowerPoint</Application>
  <PresentationFormat>Widescreen</PresentationFormat>
  <Paragraphs>207</Paragraphs>
  <Slides>95</Slides>
  <Notes>0</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95</vt:i4>
      </vt:variant>
    </vt:vector>
  </HeadingPairs>
  <TitlesOfParts>
    <vt:vector size="108" baseType="lpstr">
      <vt:lpstr>Arial</vt:lpstr>
      <vt:lpstr>Arial Black</vt:lpstr>
      <vt:lpstr>Calibri</vt:lpstr>
      <vt:lpstr>Calibri Light</vt:lpstr>
      <vt:lpstr>MV Boli</vt:lpstr>
      <vt:lpstr>Open Sans</vt:lpstr>
      <vt:lpstr>Times New Roman</vt:lpstr>
      <vt:lpstr>unset</vt:lpstr>
      <vt:lpstr>Verdana</vt:lpstr>
      <vt:lpstr>Retrospect</vt:lpstr>
      <vt:lpstr>Office Theme</vt:lpstr>
      <vt:lpstr>1_Office Theme</vt:lpstr>
      <vt:lpstr>2_Office Theme</vt:lpstr>
      <vt:lpstr>6 Advanced Data Transformation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13: Merging Queries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14: Pivoting and  Unpivoting columns</vt:lpstr>
      <vt:lpstr>PowerPoint Presentation</vt:lpstr>
      <vt:lpstr>PowerPoint Presentation</vt:lpstr>
      <vt:lpstr>PowerPoint Presentation</vt:lpstr>
      <vt:lpstr>PowerPoint Presentation</vt:lpstr>
      <vt:lpstr>PowerPoint Presentation</vt:lpstr>
      <vt:lpstr>PowerPoint Presentation</vt:lpstr>
      <vt:lpstr>Exercise 15: Appending Queries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Said F. Huda</dc:creator>
  <cp:lastModifiedBy>Said Fawzy</cp:lastModifiedBy>
  <cp:revision>213</cp:revision>
  <dcterms:created xsi:type="dcterms:W3CDTF">2016-11-14T07:59:55Z</dcterms:created>
  <dcterms:modified xsi:type="dcterms:W3CDTF">2024-01-31T12:05:26Z</dcterms:modified>
</cp:coreProperties>
</file>